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89" r:id="rId1"/>
    <p:sldMasterId id="2147484012" r:id="rId2"/>
  </p:sldMasterIdLst>
  <p:notesMasterIdLst>
    <p:notesMasterId r:id="rId19"/>
  </p:notesMasterIdLst>
  <p:handoutMasterIdLst>
    <p:handoutMasterId r:id="rId20"/>
  </p:handoutMasterIdLst>
  <p:sldIdLst>
    <p:sldId id="290" r:id="rId3"/>
    <p:sldId id="282" r:id="rId4"/>
    <p:sldId id="292" r:id="rId5"/>
    <p:sldId id="293" r:id="rId6"/>
    <p:sldId id="294" r:id="rId7"/>
    <p:sldId id="295" r:id="rId8"/>
    <p:sldId id="299" r:id="rId9"/>
    <p:sldId id="297" r:id="rId10"/>
    <p:sldId id="298" r:id="rId11"/>
    <p:sldId id="289" r:id="rId12"/>
    <p:sldId id="306" r:id="rId13"/>
    <p:sldId id="301" r:id="rId14"/>
    <p:sldId id="302" r:id="rId15"/>
    <p:sldId id="303" r:id="rId16"/>
    <p:sldId id="304" r:id="rId17"/>
    <p:sldId id="305" r:id="rId18"/>
  </p:sldIdLst>
  <p:sldSz cx="9144000" cy="6858000" type="screen4x3"/>
  <p:notesSz cx="6794500" cy="9931400"/>
  <p:custShowLst>
    <p:custShow name="bulevardi" id="0">
      <p:sldLst/>
    </p:custShow>
    <p:custShow name="tikkurila" id="1">
      <p:sldLst/>
    </p:custShow>
    <p:custShow name="arabiankatu" id="2">
      <p:sldLst/>
    </p:custShow>
    <p:custShow name="tukholmankatu" id="3">
      <p:sldLst/>
    </p:custShow>
    <p:custShow name="sofianlehdonkatu" id="4">
      <p:sldLst/>
    </p:custShow>
    <p:custShow name="Vanha maantie" id="5">
      <p:sldLst/>
    </p:custShow>
    <p:custShow name="bulevardi 29" id="6">
      <p:sldLst/>
    </p:custShow>
    <p:custShow name="kalevankatu" id="7">
      <p:sldLst/>
    </p:custShow>
    <p:custShow name="agricolankatu" id="8">
      <p:sldLst/>
    </p:custShow>
    <p:custShow name="ruoholahti" id="9">
      <p:sldLst/>
    </p:custShow>
    <p:custShow name="vanha viertotie" id="10">
      <p:sldLst/>
    </p:custShow>
    <p:custShow name="mannerheimintie" id="11">
      <p:sldLst/>
    </p:custShow>
    <p:custShow name="myyrmäki" id="12">
      <p:sldLst/>
    </p:custShow>
    <p:custShow name="onnentie" id="13">
      <p:sldLst/>
    </p:custShow>
    <p:custShow name="teknobulevardi" id="14">
      <p:sldLst/>
    </p:custShow>
    <p:custShow name="hämeentie" id="15">
      <p:sldLst/>
    </p:custShow>
    <p:custShow name="albertinkatu" id="16">
      <p:sldLst/>
    </p:custShow>
    <p:custShow name="era" id="17">
      <p:sldLst/>
    </p:custShow>
  </p:custShowLst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32"/>
    <a:srgbClr val="282828"/>
    <a:srgbClr val="F0F0F0"/>
    <a:srgbClr val="EAEAEA"/>
    <a:srgbClr val="EE8216"/>
    <a:srgbClr val="767878"/>
    <a:srgbClr val="4F5150"/>
    <a:srgbClr val="44484B"/>
    <a:srgbClr val="878989"/>
    <a:srgbClr val="B3B5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0" autoAdjust="0"/>
    <p:restoredTop sz="96667" autoAdjust="0"/>
  </p:normalViewPr>
  <p:slideViewPr>
    <p:cSldViewPr snapToGrid="0" showGuides="1">
      <p:cViewPr varScale="1">
        <p:scale>
          <a:sx n="102" d="100"/>
          <a:sy n="102" d="100"/>
        </p:scale>
        <p:origin x="-882" y="-96"/>
      </p:cViewPr>
      <p:guideLst>
        <p:guide orient="horz" pos="4130"/>
        <p:guide pos="498"/>
        <p:guide pos="5759"/>
        <p:guide pos="2951"/>
        <p:guide pos="5327"/>
        <p:guide pos="290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0" charset="0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FA90ACDE-3E46-4457-8E81-4CB1B34673FC}" type="datetime1">
              <a:rPr lang="en-US"/>
              <a:pPr>
                <a:defRPr/>
              </a:pPr>
              <a:t>1/8/2014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0" charset="0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E97B437-6475-4660-B2CE-69762A8BF9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198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ED6C6769-5C29-4695-A99B-B1573B5D64E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76457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9pPr>
          </a:lstStyle>
          <a:p>
            <a:pPr algn="r"/>
            <a:fld id="{448510F6-AA7B-43D4-95E7-053E56F9C5CC}" type="slidenum">
              <a:rPr lang="fi-FI" sz="12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pPr algn="r"/>
              <a:t>1</a:t>
            </a:fld>
            <a:endParaRPr lang="fi-FI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0965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9pPr>
          </a:lstStyle>
          <a:p>
            <a:r>
              <a:rPr lang="fi-FI" sz="1200" smtClean="0">
                <a:solidFill>
                  <a:prstClr val="black"/>
                </a:solidFill>
                <a:latin typeface="Arial" pitchFamily="34" charset="0"/>
              </a:rPr>
              <a:t>6.9.2010</a:t>
            </a:r>
          </a:p>
        </p:txBody>
      </p:sp>
      <p:sp>
        <p:nvSpPr>
          <p:cNvPr id="40966" name="Header Placeholder 2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9pPr>
          </a:lstStyle>
          <a:p>
            <a:endParaRPr lang="en-US" sz="120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ansikuva_v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247213"/>
          </a:xfrm>
          <a:prstGeom prst="rect">
            <a:avLst/>
          </a:prstGeom>
        </p:spPr>
      </p:pic>
      <p:pic>
        <p:nvPicPr>
          <p:cNvPr id="17" name="Picture 16" descr="nauha_eng.png"/>
          <p:cNvPicPr>
            <a:picLocks noChangeAspect="1"/>
          </p:cNvPicPr>
          <p:nvPr userDrawn="1"/>
        </p:nvPicPr>
        <p:blipFill>
          <a:blip r:embed="rId3"/>
          <a:srcRect r="5635"/>
          <a:stretch>
            <a:fillRect/>
          </a:stretch>
        </p:blipFill>
        <p:spPr>
          <a:xfrm>
            <a:off x="5629114" y="275179"/>
            <a:ext cx="3513299" cy="1988136"/>
          </a:xfrm>
          <a:prstGeom prst="rect">
            <a:avLst/>
          </a:prstGeom>
        </p:spPr>
      </p:pic>
      <p:pic>
        <p:nvPicPr>
          <p:cNvPr id="4" name="Picture 3" descr="Metropolia_RGB_A_eng_v0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6800" y="5824800"/>
            <a:ext cx="1450286" cy="84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9935" y="4708551"/>
            <a:ext cx="7125834" cy="533400"/>
          </a:xfrm>
        </p:spPr>
        <p:txBody>
          <a:bodyPr/>
          <a:lstStyle>
            <a:lvl1pPr>
              <a:defRPr sz="3200">
                <a:solidFill>
                  <a:srgbClr val="32323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11" name="Isosceles Triangle 10"/>
          <p:cNvSpPr/>
          <p:nvPr userDrawn="1"/>
        </p:nvSpPr>
        <p:spPr bwMode="auto">
          <a:xfrm>
            <a:off x="8500713" y="4127370"/>
            <a:ext cx="275058" cy="185202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8634653" y="4145006"/>
            <a:ext cx="509347" cy="21165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pic>
        <p:nvPicPr>
          <p:cNvPr id="7" name="Kuva 11" descr="nauha3.png"/>
          <p:cNvPicPr>
            <a:picLocks noChangeAspect="1"/>
          </p:cNvPicPr>
          <p:nvPr userDrawn="1"/>
        </p:nvPicPr>
        <p:blipFill>
          <a:blip r:embed="rId5"/>
          <a:srcRect t="47966"/>
          <a:stretch>
            <a:fillRect/>
          </a:stretch>
        </p:blipFill>
        <p:spPr>
          <a:xfrm>
            <a:off x="0" y="3985329"/>
            <a:ext cx="9144000" cy="342030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 userDrawn="1">
            <p:ph type="body" sz="quarter" idx="10"/>
          </p:nvPr>
        </p:nvSpPr>
        <p:spPr>
          <a:xfrm>
            <a:off x="1658588" y="5389036"/>
            <a:ext cx="7011987" cy="538163"/>
          </a:xfrm>
        </p:spPr>
        <p:txBody>
          <a:bodyPr/>
          <a:lstStyle>
            <a:lvl1pPr>
              <a:buNone/>
              <a:defRPr>
                <a:solidFill>
                  <a:srgbClr val="323232"/>
                </a:solidFill>
              </a:defRPr>
            </a:lvl1pPr>
          </a:lstStyle>
          <a:p>
            <a:pPr lvl="0"/>
            <a:r>
              <a:rPr lang="fi-FI" noProof="0" smtClean="0"/>
              <a:t>Muokkaa tekstin perustyylejä napsauttamalla</a:t>
            </a:r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likalvo_uusi_05_v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4955" cy="378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53" y="4188230"/>
            <a:ext cx="7772400" cy="533400"/>
          </a:xfrm>
        </p:spPr>
        <p:txBody>
          <a:bodyPr/>
          <a:lstStyle>
            <a:lvl1pPr>
              <a:defRPr sz="2400">
                <a:solidFill>
                  <a:srgbClr val="32323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8" name="Picture 7" descr="Metropolia_RGB_A_eng_v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0" y="5824800"/>
            <a:ext cx="1450286" cy="846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likalvo_uusi_06_v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4955" cy="378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53" y="4188230"/>
            <a:ext cx="7772400" cy="533400"/>
          </a:xfrm>
        </p:spPr>
        <p:txBody>
          <a:bodyPr/>
          <a:lstStyle>
            <a:lvl1pPr>
              <a:defRPr sz="2400">
                <a:solidFill>
                  <a:srgbClr val="32323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8" name="Picture 7" descr="Metropolia_RGB_A_eng_v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0" y="5824800"/>
            <a:ext cx="1450286" cy="846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likalvo_uusi_07_v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4955" cy="378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53" y="4188230"/>
            <a:ext cx="7772400" cy="533400"/>
          </a:xfrm>
        </p:spPr>
        <p:txBody>
          <a:bodyPr/>
          <a:lstStyle>
            <a:lvl1pPr>
              <a:defRPr sz="2400">
                <a:solidFill>
                  <a:srgbClr val="32323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8" name="Picture 7" descr="Metropolia_RGB_A_eng_v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0" y="5824800"/>
            <a:ext cx="1450286" cy="846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likalvo_uusi_08_v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4954" cy="378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53" y="4188230"/>
            <a:ext cx="7772400" cy="533400"/>
          </a:xfrm>
        </p:spPr>
        <p:txBody>
          <a:bodyPr/>
          <a:lstStyle>
            <a:lvl1pPr>
              <a:defRPr sz="2400">
                <a:solidFill>
                  <a:srgbClr val="32323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8" name="Picture 7" descr="Metropolia_RGB_A_eng_v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0" y="5824800"/>
            <a:ext cx="1450286" cy="846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7.</a:t>
            </a:r>
            <a:fld id="{3984ADE2-664E-40D2-A5A4-03BCE21DE2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7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Click to edit Master subtitle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9639097"/>
      </p:ext>
    </p:extLst>
  </p:cSld>
  <p:clrMapOvr>
    <a:masterClrMapping/>
  </p:clrMapOvr>
  <p:transition>
    <p:wipe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6726563"/>
      </p:ext>
    </p:extLst>
  </p:cSld>
  <p:clrMapOvr>
    <a:masterClrMapping/>
  </p:clrMapOvr>
  <p:transition>
    <p:wipe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9464663"/>
      </p:ext>
    </p:extLst>
  </p:cSld>
  <p:clrMapOvr>
    <a:masterClrMapping/>
  </p:clrMapOvr>
  <p:transition>
    <p:wipe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1963" y="5972175"/>
            <a:ext cx="3290887" cy="36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250" y="5972175"/>
            <a:ext cx="3290888" cy="36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8255786"/>
      </p:ext>
    </p:extLst>
  </p:cSld>
  <p:clrMapOvr>
    <a:masterClrMapping/>
  </p:clrMapOvr>
  <p:transition>
    <p:wipe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286253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4213" y="715963"/>
            <a:ext cx="7772400" cy="533400"/>
          </a:xfrm>
        </p:spPr>
        <p:txBody>
          <a:bodyPr/>
          <a:lstStyle/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84213" y="1436689"/>
            <a:ext cx="7772400" cy="3948112"/>
          </a:xfrm>
        </p:spPr>
        <p:txBody>
          <a:bodyPr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Jaana Holvikivi</a:t>
            </a:r>
            <a:endParaRPr lang="fi-FI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A4AAD-F724-42AB-8557-AB427AE11B6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7.1.2013</a:t>
            </a:r>
            <a:endParaRPr lang="fi-FI" dirty="0"/>
          </a:p>
        </p:txBody>
      </p:sp>
    </p:spTree>
  </p:cSld>
  <p:clrMapOvr>
    <a:masterClrMapping/>
  </p:clrMapOvr>
  <p:transition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8692652"/>
      </p:ext>
    </p:extLst>
  </p:cSld>
  <p:clrMapOvr>
    <a:masterClrMapping/>
  </p:clrMapOvr>
  <p:transition>
    <p:wipe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5297319"/>
      </p:ext>
    </p:extLst>
  </p:cSld>
  <p:clrMapOvr>
    <a:masterClrMapping/>
  </p:clrMapOvr>
  <p:transition>
    <p:wipe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542550"/>
      </p:ext>
    </p:extLst>
  </p:cSld>
  <p:clrMapOvr>
    <a:masterClrMapping/>
  </p:clrMapOvr>
  <p:transition>
    <p:wipe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709315"/>
      </p:ext>
    </p:extLst>
  </p:cSld>
  <p:clrMapOvr>
    <a:masterClrMapping/>
  </p:clrMapOvr>
  <p:transition>
    <p:wipe dir="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9306533"/>
      </p:ext>
    </p:extLst>
  </p:cSld>
  <p:clrMapOvr>
    <a:masterClrMapping/>
  </p:clrMapOvr>
  <p:transition>
    <p:wipe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194050"/>
            <a:ext cx="1682750" cy="3146425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1963" y="3194050"/>
            <a:ext cx="4899025" cy="3146425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7558265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551613"/>
            <a:ext cx="44291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smtClean="0">
                <a:solidFill>
                  <a:srgbClr val="878989"/>
                </a:solidFill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fi-FI" smtClean="0"/>
              <a:t>Jaana Holvikivi</a:t>
            </a:r>
            <a:endParaRPr lang="fi-FI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6551613"/>
            <a:ext cx="145997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smtClean="0">
                <a:solidFill>
                  <a:srgbClr val="878989"/>
                </a:solidFill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D53BAA9B-895F-4C99-B997-8B087A3980E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1613"/>
            <a:ext cx="15240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878989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7.1.2013</a:t>
            </a:r>
            <a:endParaRPr lang="fi-FI" dirty="0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8974" y="715963"/>
            <a:ext cx="7767639" cy="1036836"/>
          </a:xfrm>
        </p:spPr>
        <p:txBody>
          <a:bodyPr/>
          <a:lstStyle>
            <a:lvl1pPr>
              <a:defRPr/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88974" y="2003426"/>
            <a:ext cx="3808413" cy="33178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6" y="2003426"/>
            <a:ext cx="3811588" cy="33293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286000" y="6551613"/>
            <a:ext cx="44291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smtClean="0">
                <a:solidFill>
                  <a:srgbClr val="878989"/>
                </a:solidFill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fi-FI" smtClean="0"/>
              <a:t>Jaana Holvikivi</a:t>
            </a:r>
            <a:endParaRPr lang="fi-FI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786563" y="6551613"/>
            <a:ext cx="145997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smtClean="0">
                <a:solidFill>
                  <a:srgbClr val="878989"/>
                </a:solidFill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D53BAA9B-895F-4C99-B997-8B087A3980E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85800" y="6551613"/>
            <a:ext cx="15240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878989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7.1.2013</a:t>
            </a:r>
            <a:endParaRPr lang="fi-FI" dirty="0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tropolia_RGB_A_eng_v0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0" y="5824800"/>
            <a:ext cx="1450286" cy="846000"/>
          </a:xfrm>
          <a:prstGeom prst="rect">
            <a:avLst/>
          </a:prstGeom>
        </p:spPr>
      </p:pic>
      <p:pic>
        <p:nvPicPr>
          <p:cNvPr id="4" name="Picture 3" descr="valikalvo_uusi_01_v03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7909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53" y="4188230"/>
            <a:ext cx="7772400" cy="533400"/>
          </a:xfrm>
        </p:spPr>
        <p:txBody>
          <a:bodyPr/>
          <a:lstStyle>
            <a:lvl1pPr>
              <a:defRPr sz="2400">
                <a:solidFill>
                  <a:srgbClr val="32323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likalvo_uusi_02_v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4955" cy="378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53" y="4188230"/>
            <a:ext cx="7772400" cy="533400"/>
          </a:xfrm>
        </p:spPr>
        <p:txBody>
          <a:bodyPr/>
          <a:lstStyle>
            <a:lvl1pPr>
              <a:defRPr sz="2400">
                <a:solidFill>
                  <a:srgbClr val="32323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8" name="Picture 7" descr="Metropolia_RGB_A_eng_v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0" y="5824800"/>
            <a:ext cx="1450286" cy="846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likalvo_uusi_03_v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4955" cy="378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53" y="4188230"/>
            <a:ext cx="7772400" cy="533400"/>
          </a:xfrm>
        </p:spPr>
        <p:txBody>
          <a:bodyPr/>
          <a:lstStyle>
            <a:lvl1pPr>
              <a:defRPr sz="2400">
                <a:solidFill>
                  <a:srgbClr val="32323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8" name="Picture 7" descr="Metropolia_RGB_A_eng_v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0" y="5824800"/>
            <a:ext cx="1450286" cy="846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valikalvo_uusi_04_v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34955" cy="378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53" y="4188230"/>
            <a:ext cx="7772400" cy="533400"/>
          </a:xfrm>
        </p:spPr>
        <p:txBody>
          <a:bodyPr/>
          <a:lstStyle>
            <a:lvl1pPr>
              <a:defRPr sz="2400">
                <a:solidFill>
                  <a:srgbClr val="323232"/>
                </a:solidFill>
              </a:defRPr>
            </a:lvl1pPr>
          </a:lstStyle>
          <a:p>
            <a:r>
              <a:rPr lang="fi-FI" noProof="0" smtClean="0"/>
              <a:t>Muokkaa perustyyl. napsautt.</a:t>
            </a:r>
            <a:endParaRPr lang="en-GB" noProof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8" name="Picture 7" descr="Metropolia_RGB_A_eng_v0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0" y="5824800"/>
            <a:ext cx="1450286" cy="846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nauha3.png"/>
          <p:cNvPicPr>
            <a:picLocks noChangeAspect="1"/>
          </p:cNvPicPr>
          <p:nvPr/>
        </p:nvPicPr>
        <p:blipFill>
          <a:blip r:embed="rId16"/>
          <a:srcRect t="44935"/>
          <a:stretch>
            <a:fillRect/>
          </a:stretch>
        </p:blipFill>
        <p:spPr>
          <a:xfrm>
            <a:off x="0" y="6045200"/>
            <a:ext cx="9144000" cy="361950"/>
          </a:xfrm>
          <a:prstGeom prst="rect">
            <a:avLst/>
          </a:prstGeom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7239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perustyyl. napsautt.</a:t>
            </a:r>
            <a:endParaRPr lang="en-GB" noProof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44625"/>
            <a:ext cx="77724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en-GB" noProof="0" smtClean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551613"/>
            <a:ext cx="4429125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smtClean="0">
                <a:solidFill>
                  <a:srgbClr val="878989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fi-FI" smtClean="0"/>
              <a:t>Jaana Holvikivi</a:t>
            </a:r>
            <a:endParaRPr lang="fi-FI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6563" y="6551613"/>
            <a:ext cx="145997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smtClean="0">
                <a:solidFill>
                  <a:srgbClr val="878989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D53BAA9B-895F-4C99-B997-8B087A3980E9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1613"/>
            <a:ext cx="15240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878989"/>
                </a:solidFill>
                <a:latin typeface="+mj-lt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7.1.2013</a:t>
            </a:r>
            <a:endParaRPr lang="fi-FI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 dirty="0"/>
          </a:p>
        </p:txBody>
      </p:sp>
      <p:pic>
        <p:nvPicPr>
          <p:cNvPr id="6" name="Picture 5" descr="Metropolia_RGB_A_eng_v01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00" y="5475600"/>
            <a:ext cx="1233149" cy="7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3991" r:id="rId2"/>
    <p:sldLayoutId id="2147483992" r:id="rId3"/>
    <p:sldLayoutId id="2147483993" r:id="rId4"/>
    <p:sldLayoutId id="214748401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4009" r:id="rId13"/>
    <p:sldLayoutId id="2147484024" r:id="rId14"/>
  </p:sldLayoutIdLst>
  <p:transition>
    <p:wipe dir="d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spc="100">
          <a:solidFill>
            <a:srgbClr val="323232"/>
          </a:solidFill>
          <a:latin typeface="+mj-lt"/>
          <a:ea typeface="+mj-ea"/>
          <a:cs typeface="ＭＳ Ｐゴシック" pitchFamily="-11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08A00"/>
          </a:solidFill>
          <a:latin typeface="Tahoma" pitchFamily="34" charset="0"/>
          <a:ea typeface="ＭＳ Ｐゴシック" pitchFamily="48" charset="-128"/>
          <a:cs typeface="ＭＳ Ｐゴシック" pitchFamily="-11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08A00"/>
          </a:solidFill>
          <a:latin typeface="Tahoma" pitchFamily="34" charset="0"/>
          <a:ea typeface="ＭＳ Ｐゴシック" pitchFamily="48" charset="-128"/>
          <a:cs typeface="ＭＳ Ｐゴシック" pitchFamily="-11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08A00"/>
          </a:solidFill>
          <a:latin typeface="Tahoma" pitchFamily="34" charset="0"/>
          <a:ea typeface="ＭＳ Ｐゴシック" pitchFamily="48" charset="-128"/>
          <a:cs typeface="ＭＳ Ｐゴシック" pitchFamily="-11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F08A00"/>
          </a:solidFill>
          <a:latin typeface="Tahoma" pitchFamily="34" charset="0"/>
          <a:ea typeface="ＭＳ Ｐゴシック" pitchFamily="48" charset="-128"/>
          <a:cs typeface="ＭＳ Ｐゴシック" pitchFamily="-11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ea typeface="ＭＳ Ｐゴシック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ea typeface="ＭＳ Ｐゴシック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ea typeface="ＭＳ Ｐゴシック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  <a:ea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ts val="200"/>
        </a:spcBef>
        <a:spcAft>
          <a:spcPct val="0"/>
        </a:spcAft>
        <a:buClr>
          <a:srgbClr val="323232"/>
        </a:buClr>
        <a:buFont typeface="Wingdings" pitchFamily="2" charset="2"/>
        <a:buChar char="§"/>
        <a:defRPr sz="2400" spc="100">
          <a:solidFill>
            <a:srgbClr val="323232"/>
          </a:solidFill>
          <a:latin typeface="+mn-lt"/>
          <a:ea typeface="+mn-ea"/>
          <a:cs typeface="ＭＳ Ｐゴシック" pitchFamily="-110" charset="-128"/>
        </a:defRPr>
      </a:lvl1pPr>
      <a:lvl2pPr marL="539750" indent="-215900" algn="l" rtl="0" eaLnBrk="1" fontAlgn="base" hangingPunct="1">
        <a:spcBef>
          <a:spcPts val="200"/>
        </a:spcBef>
        <a:spcAft>
          <a:spcPct val="0"/>
        </a:spcAft>
        <a:buClr>
          <a:srgbClr val="323232"/>
        </a:buClr>
        <a:buFont typeface="Wingdings" pitchFamily="2" charset="2"/>
        <a:buChar char="§"/>
        <a:defRPr sz="2400" spc="100">
          <a:solidFill>
            <a:srgbClr val="323232"/>
          </a:solidFill>
          <a:latin typeface="+mn-lt"/>
          <a:ea typeface="+mn-ea"/>
        </a:defRPr>
      </a:lvl2pPr>
      <a:lvl3pPr marL="719138" indent="-215900" algn="l" rtl="0" eaLnBrk="1" fontAlgn="base" hangingPunct="1">
        <a:spcBef>
          <a:spcPts val="200"/>
        </a:spcBef>
        <a:spcAft>
          <a:spcPct val="0"/>
        </a:spcAft>
        <a:buClr>
          <a:srgbClr val="323232"/>
        </a:buClr>
        <a:buFont typeface="Wingdings" pitchFamily="2" charset="2"/>
        <a:buChar char="§"/>
        <a:defRPr sz="2000" spc="100">
          <a:solidFill>
            <a:srgbClr val="323232"/>
          </a:solidFill>
          <a:latin typeface="+mn-lt"/>
          <a:ea typeface="+mn-ea"/>
        </a:defRPr>
      </a:lvl3pPr>
      <a:lvl4pPr marL="898525" indent="-215900" algn="l" rtl="0" eaLnBrk="1" fontAlgn="base" hangingPunct="1">
        <a:spcBef>
          <a:spcPts val="200"/>
        </a:spcBef>
        <a:spcAft>
          <a:spcPct val="0"/>
        </a:spcAft>
        <a:buClr>
          <a:srgbClr val="323232"/>
        </a:buClr>
        <a:buFont typeface="Wingdings" pitchFamily="2" charset="2"/>
        <a:buChar char="§"/>
        <a:defRPr spc="100">
          <a:solidFill>
            <a:srgbClr val="323232"/>
          </a:solidFill>
          <a:latin typeface="+mn-lt"/>
          <a:ea typeface="+mn-ea"/>
        </a:defRPr>
      </a:lvl4pPr>
      <a:lvl5pPr marL="1079500" indent="-215900" algn="l" rtl="0" eaLnBrk="1" fontAlgn="base" hangingPunct="1">
        <a:spcBef>
          <a:spcPts val="200"/>
        </a:spcBef>
        <a:spcAft>
          <a:spcPct val="0"/>
        </a:spcAft>
        <a:buClr>
          <a:srgbClr val="323232"/>
        </a:buClr>
        <a:buFont typeface="Wingdings" pitchFamily="2" charset="2"/>
        <a:buChar char="§"/>
        <a:defRPr sz="1600" spc="100">
          <a:solidFill>
            <a:srgbClr val="32323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Times" pitchFamily="18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etropolia_uusi_palkki1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3" r="92"/>
          <a:stretch>
            <a:fillRect/>
          </a:stretch>
        </p:blipFill>
        <p:spPr bwMode="auto">
          <a:xfrm>
            <a:off x="0" y="2146300"/>
            <a:ext cx="9144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31963" y="3194050"/>
            <a:ext cx="64960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31963" y="5972175"/>
            <a:ext cx="673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graphicFrame>
        <p:nvGraphicFramePr>
          <p:cNvPr id="2054" name="Object 2"/>
          <p:cNvGraphicFramePr>
            <a:graphicFrameLocks noChangeAspect="1"/>
          </p:cNvGraphicFramePr>
          <p:nvPr/>
        </p:nvGraphicFramePr>
        <p:xfrm>
          <a:off x="6802438" y="5557838"/>
          <a:ext cx="15875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Image" r:id="rId15" imgW="8533333" imgH="5041270" progId="Photoshop.Image.10">
                  <p:embed/>
                </p:oleObj>
              </mc:Choice>
              <mc:Fallback>
                <p:oleObj name="Image" r:id="rId15" imgW="8533333" imgH="5041270" progId="Photoshop.Image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2438" y="5557838"/>
                        <a:ext cx="15875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536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</p:sldLayoutIdLst>
  <p:transition>
    <p:wipe dir="d"/>
  </p:transition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rgbClr val="FFFFFF"/>
          </a:solidFill>
          <a:latin typeface="Tahoma (Headings)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Font typeface="Wingdings" pitchFamily="2" charset="2"/>
        <a:defRPr sz="1200">
          <a:solidFill>
            <a:srgbClr val="4F5150"/>
          </a:solidFill>
          <a:latin typeface="+mn-lt"/>
          <a:ea typeface="+mn-ea"/>
          <a:cs typeface="+mn-cs"/>
        </a:defRPr>
      </a:lvl1pPr>
      <a:lvl2pPr marL="539750" indent="-215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2" charset="2"/>
        <a:buChar char="§"/>
        <a:defRPr sz="2100">
          <a:solidFill>
            <a:srgbClr val="4F5150"/>
          </a:solidFill>
          <a:latin typeface="+mn-lt"/>
          <a:ea typeface="+mn-ea"/>
        </a:defRPr>
      </a:lvl2pPr>
      <a:lvl3pPr marL="719138" indent="-215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2" charset="2"/>
        <a:buChar char="§"/>
        <a:defRPr sz="1900">
          <a:solidFill>
            <a:srgbClr val="4F5150"/>
          </a:solidFill>
          <a:latin typeface="+mn-lt"/>
          <a:ea typeface="+mn-ea"/>
        </a:defRPr>
      </a:lvl3pPr>
      <a:lvl4pPr marL="898525" indent="-215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2" charset="2"/>
        <a:buChar char="§"/>
        <a:defRPr sz="1700">
          <a:solidFill>
            <a:srgbClr val="4F5150"/>
          </a:solidFill>
          <a:latin typeface="+mn-lt"/>
          <a:ea typeface="+mn-ea"/>
        </a:defRPr>
      </a:lvl4pPr>
      <a:lvl5pPr marL="1079500" indent="-215900" algn="l" rtl="0" eaLnBrk="0" fontAlgn="base" hangingPunct="0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2" charset="2"/>
        <a:buChar char="§"/>
        <a:defRPr sz="1500">
          <a:solidFill>
            <a:srgbClr val="4F5150"/>
          </a:solidFill>
          <a:latin typeface="+mn-lt"/>
          <a:ea typeface="+mn-ea"/>
        </a:defRPr>
      </a:lvl5pPr>
      <a:lvl6pPr marL="1536700" indent="-215900" algn="l" rtl="0" fontAlgn="base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-112" charset="2"/>
        <a:buChar char="§"/>
        <a:defRPr sz="1500">
          <a:solidFill>
            <a:srgbClr val="4F5150"/>
          </a:solidFill>
          <a:latin typeface="+mn-lt"/>
          <a:ea typeface="+mn-ea"/>
        </a:defRPr>
      </a:lvl6pPr>
      <a:lvl7pPr marL="1993900" indent="-215900" algn="l" rtl="0" fontAlgn="base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-112" charset="2"/>
        <a:buChar char="§"/>
        <a:defRPr sz="1500">
          <a:solidFill>
            <a:srgbClr val="4F5150"/>
          </a:solidFill>
          <a:latin typeface="+mn-lt"/>
          <a:ea typeface="+mn-ea"/>
        </a:defRPr>
      </a:lvl7pPr>
      <a:lvl8pPr marL="2451100" indent="-215900" algn="l" rtl="0" fontAlgn="base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-112" charset="2"/>
        <a:buChar char="§"/>
        <a:defRPr sz="1500">
          <a:solidFill>
            <a:srgbClr val="4F5150"/>
          </a:solidFill>
          <a:latin typeface="+mn-lt"/>
          <a:ea typeface="+mn-ea"/>
        </a:defRPr>
      </a:lvl8pPr>
      <a:lvl9pPr marL="2908300" indent="-215900" algn="l" rtl="0" fontAlgn="base">
        <a:spcBef>
          <a:spcPts val="200"/>
        </a:spcBef>
        <a:spcAft>
          <a:spcPct val="0"/>
        </a:spcAft>
        <a:buClr>
          <a:srgbClr val="E16E23"/>
        </a:buClr>
        <a:buSzPct val="80000"/>
        <a:buFont typeface="Wingdings" pitchFamily="-112" charset="2"/>
        <a:buChar char="§"/>
        <a:defRPr sz="1500">
          <a:solidFill>
            <a:srgbClr val="4F5150"/>
          </a:solidFill>
          <a:latin typeface="+mn-lt"/>
          <a:ea typeface="+mn-ea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746250" y="3240088"/>
            <a:ext cx="7010400" cy="83185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Client side web programming</a:t>
            </a:r>
            <a:endParaRPr lang="fi-FI" sz="3600" dirty="0" smtClean="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746250" y="5499100"/>
            <a:ext cx="3505200" cy="836613"/>
          </a:xfrm>
        </p:spPr>
        <p:txBody>
          <a:bodyPr anchor="b"/>
          <a:lstStyle/>
          <a:p>
            <a:pPr marL="0" indent="0" eaLnBrk="1" hangingPunct="1">
              <a:buFont typeface="Times" pitchFamily="18" charset="0"/>
              <a:buNone/>
            </a:pPr>
            <a:r>
              <a:rPr lang="fi-FI" sz="2400" dirty="0" smtClean="0"/>
              <a:t>Introduction</a:t>
            </a:r>
            <a:endParaRPr lang="en-US" sz="2400" dirty="0" smtClean="0"/>
          </a:p>
          <a:p>
            <a:pPr marL="0" indent="0" eaLnBrk="1" hangingPunct="1">
              <a:buFont typeface="Times" pitchFamily="18" charset="0"/>
              <a:buNone/>
            </a:pPr>
            <a:r>
              <a:rPr lang="en-US" sz="2400" dirty="0" smtClean="0"/>
              <a:t>Jaana Holvikivi, DSc.</a:t>
            </a:r>
          </a:p>
          <a:p>
            <a:pPr marL="0" indent="0" eaLnBrk="1" hangingPunct="1">
              <a:buFont typeface="Times" pitchFamily="18" charset="0"/>
              <a:buNone/>
            </a:pPr>
            <a:r>
              <a:rPr lang="en-US" sz="2400" dirty="0" smtClean="0">
                <a:solidFill>
                  <a:srgbClr val="767878"/>
                </a:solidFill>
                <a:latin typeface="Tahoma (Body)"/>
              </a:rPr>
              <a:t>School of ICT</a:t>
            </a:r>
            <a:r>
              <a:rPr lang="fi-FI" sz="2400" dirty="0" smtClean="0">
                <a:solidFill>
                  <a:srgbClr val="767878"/>
                </a:solidFill>
                <a:latin typeface="Tahoma (Body)"/>
              </a:rPr>
              <a:t/>
            </a:r>
            <a:br>
              <a:rPr lang="fi-FI" sz="2400" dirty="0" smtClean="0">
                <a:solidFill>
                  <a:srgbClr val="767878"/>
                </a:solidFill>
                <a:latin typeface="Tahoma (Body)"/>
              </a:rPr>
            </a:br>
            <a:endParaRPr lang="fi-FI" sz="2400" dirty="0" smtClean="0">
              <a:solidFill>
                <a:srgbClr val="767878"/>
              </a:solidFill>
              <a:latin typeface="Tahoma (Body)"/>
            </a:endParaRPr>
          </a:p>
        </p:txBody>
      </p:sp>
    </p:spTree>
    <p:extLst>
      <p:ext uri="{BB962C8B-B14F-4D97-AF65-F5344CB8AC3E}">
        <p14:creationId xmlns:p14="http://schemas.microsoft.com/office/powerpoint/2010/main" val="203272487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b="1" dirty="0"/>
              <a:t>Javascript and document structure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487602365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EVTEK J.Holvikivi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8B1E3-2C3D-4ECD-BA79-89191AAB243B}" type="slidenum">
              <a:rPr lang="en-GB"/>
              <a:pPr/>
              <a:t>11</a:t>
            </a:fld>
            <a:endParaRPr lang="en-GB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609600"/>
            <a:ext cx="7772400" cy="805314"/>
          </a:xfrm>
        </p:spPr>
        <p:txBody>
          <a:bodyPr/>
          <a:lstStyle/>
          <a:p>
            <a:r>
              <a:rPr lang="fi-FI" b="1" dirty="0">
                <a:solidFill>
                  <a:srgbClr val="C00000"/>
                </a:solidFill>
                <a:latin typeface="Arial Rounded MT Bold" pitchFamily="34" charset="0"/>
              </a:rPr>
              <a:t>Javascript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000" dirty="0">
                <a:solidFill>
                  <a:schemeClr val="tx1"/>
                </a:solidFill>
              </a:rPr>
              <a:t>Javascript is always downloaded from the server to the client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Either as a file reference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Or embedded in HTML</a:t>
            </a:r>
          </a:p>
          <a:p>
            <a:r>
              <a:rPr lang="fi-FI" sz="2000" dirty="0">
                <a:solidFill>
                  <a:schemeClr val="tx1"/>
                </a:solidFill>
              </a:rPr>
              <a:t>Javascript is executed on client side. 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Less load on server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Example: checks on form input (numeric fields, dates, required fields)</a:t>
            </a:r>
          </a:p>
          <a:p>
            <a:r>
              <a:rPr lang="fi-FI" sz="2000" dirty="0">
                <a:solidFill>
                  <a:schemeClr val="tx1"/>
                </a:solidFill>
              </a:rPr>
              <a:t>Javascript understands the structure of the HTML page (document); DOM</a:t>
            </a:r>
          </a:p>
          <a:p>
            <a:pPr>
              <a:buFontTx/>
              <a:buNone/>
            </a:pPr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992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J.Holvikivi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2A0A9-8EB3-4B0B-8BDD-05DD65FD5896}" type="slidenum">
              <a:rPr lang="en-GB"/>
              <a:pPr/>
              <a:t>12</a:t>
            </a:fld>
            <a:endParaRPr lang="en-GB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27552" y="279132"/>
            <a:ext cx="8229600" cy="779646"/>
          </a:xfrm>
        </p:spPr>
        <p:txBody>
          <a:bodyPr/>
          <a:lstStyle/>
          <a:p>
            <a:r>
              <a:rPr lang="fi-FI" sz="2800" b="1" dirty="0">
                <a:solidFill>
                  <a:srgbClr val="C00000"/>
                </a:solidFill>
                <a:latin typeface="Arial Rounded MT Bold" pitchFamily="34" charset="0"/>
              </a:rPr>
              <a:t>HTML document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7993063" cy="576263"/>
          </a:xfrm>
        </p:spPr>
        <p:txBody>
          <a:bodyPr/>
          <a:lstStyle/>
          <a:p>
            <a:r>
              <a:rPr lang="fi-FI" sz="2400"/>
              <a:t>Javascript can recognize the tree structure 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68313" y="1700213"/>
            <a:ext cx="82296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fi-FI" sz="1600" dirty="0" smtClean="0">
                <a:latin typeface="Arial" charset="0"/>
              </a:rPr>
              <a:t>&lt;</a:t>
            </a:r>
            <a:r>
              <a:rPr lang="fi-FI" sz="1600" dirty="0" smtClean="0">
                <a:latin typeface="Arial" charset="0"/>
              </a:rPr>
              <a:t>html&gt;</a:t>
            </a:r>
            <a:endParaRPr lang="fi-FI" sz="1600" dirty="0">
              <a:latin typeface="Arial" charset="0"/>
            </a:endParaRPr>
          </a:p>
          <a:p>
            <a:pPr algn="l"/>
            <a:r>
              <a:rPr lang="fi-FI" sz="1600" dirty="0">
                <a:latin typeface="Arial" charset="0"/>
              </a:rPr>
              <a:t>     </a:t>
            </a:r>
            <a:r>
              <a:rPr lang="fi-FI" sz="1600" dirty="0" smtClean="0">
                <a:latin typeface="Arial" charset="0"/>
              </a:rPr>
              <a:t>&lt;head&gt;</a:t>
            </a:r>
            <a:endParaRPr lang="fi-FI" sz="1600" dirty="0">
              <a:latin typeface="Arial" charset="0"/>
            </a:endParaRPr>
          </a:p>
          <a:p>
            <a:pPr algn="l"/>
            <a:r>
              <a:rPr lang="fi-FI" sz="1600" dirty="0">
                <a:latin typeface="Arial" charset="0"/>
              </a:rPr>
              <a:t>         </a:t>
            </a:r>
            <a:r>
              <a:rPr lang="fi-FI" sz="1600" dirty="0" smtClean="0">
                <a:latin typeface="Arial" charset="0"/>
              </a:rPr>
              <a:t>&lt;title&gt;This is a test page&lt;/title&gt;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&lt;/head&gt;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&lt;body id=”trunk”&gt;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    &lt;span&gt;Below is a table...   &lt;/span&gt;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    &lt;table border=1&gt;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             &lt;tr&gt;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                    	&lt;td&gt;row 1 cell 1&lt;/td&gt;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                     	&lt;td&gt;row 1 cell 2&lt;/td&gt;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            &lt;/tr&gt;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            &lt;tr&gt;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		&lt;td&gt;row 2 cell 1&lt;/td&gt;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		&lt;td&gt;row 2 cell 2&lt;/td&gt;</a:t>
            </a:r>
          </a:p>
          <a:p>
            <a:pPr algn="l"/>
            <a:r>
              <a:rPr lang="fi-FI" sz="1600" dirty="0" smtClean="0">
                <a:latin typeface="Arial" charset="0"/>
              </a:rPr>
              <a:t>	   &lt;/tr&gt;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     &lt;/table&gt;</a:t>
            </a:r>
          </a:p>
          <a:p>
            <a:pPr algn="l"/>
            <a:r>
              <a:rPr lang="fi-FI" sz="1600" dirty="0" smtClean="0">
                <a:latin typeface="Arial" charset="0"/>
              </a:rPr>
              <a:t>    &lt;/body&gt;</a:t>
            </a:r>
          </a:p>
          <a:p>
            <a:pPr algn="l"/>
            <a:r>
              <a:rPr lang="fi-FI" sz="1600" dirty="0" smtClean="0">
                <a:latin typeface="Arial" charset="0"/>
              </a:rPr>
              <a:t>&lt;/html&gt;</a:t>
            </a:r>
            <a:endParaRPr lang="fi-FI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54477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J.Holvikivi</a:t>
            </a:r>
            <a:endParaRPr lang="en-GB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8161-7FF7-47B1-9392-4C8C65C4B1C2}" type="slidenum">
              <a:rPr lang="en-GB"/>
              <a:pPr/>
              <a:t>13</a:t>
            </a:fld>
            <a:endParaRPr lang="en-GB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fi-FI"/>
              <a:t>Tree of the page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676400" y="1524000"/>
            <a:ext cx="285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1800">
                <a:latin typeface="Arial" charset="0"/>
              </a:rPr>
              <a:t>                                          </a:t>
            </a:r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323850" y="1196975"/>
            <a:ext cx="8439150" cy="5035550"/>
            <a:chOff x="374" y="983"/>
            <a:chExt cx="5316" cy="3172"/>
          </a:xfrm>
        </p:grpSpPr>
        <p:sp>
          <p:nvSpPr>
            <p:cNvPr id="34821" name="Text Box 5"/>
            <p:cNvSpPr txBox="1">
              <a:spLocks noChangeArrowheads="1"/>
            </p:cNvSpPr>
            <p:nvPr/>
          </p:nvSpPr>
          <p:spPr bwMode="auto">
            <a:xfrm>
              <a:off x="374" y="983"/>
              <a:ext cx="5316" cy="3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fi-FI" sz="1800" dirty="0">
                  <a:latin typeface="Arial" charset="0"/>
                </a:rPr>
                <a:t>                                             &lt;HTML&gt;</a:t>
              </a: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r>
                <a:rPr lang="fi-FI" sz="1800" dirty="0">
                  <a:latin typeface="Arial" charset="0"/>
                </a:rPr>
                <a:t>              &lt;HEAD&gt;                                                &lt;BODY&gt;</a:t>
              </a: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r>
                <a:rPr lang="fi-FI" sz="1800" dirty="0">
                  <a:latin typeface="Arial" charset="0"/>
                </a:rPr>
                <a:t>             &lt;TITLE&gt;                          &lt;SPAN&gt;                                 &lt;TABLE&gt;</a:t>
              </a: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r>
                <a:rPr lang="fi-FI" sz="1800" dirty="0">
                  <a:latin typeface="Arial" charset="0"/>
                </a:rPr>
                <a:t>’This is a test page’               ’Below is a table’                  &lt;TR&gt;            &lt;TR&gt;</a:t>
              </a: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r>
                <a:rPr lang="fi-FI" sz="1800" dirty="0">
                  <a:latin typeface="Arial" charset="0"/>
                </a:rPr>
                <a:t>					       &lt;TD&gt;        &lt;TD&gt;   &lt;TD&gt;    &lt;TD&gt;</a:t>
              </a: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endParaRPr lang="fi-FI" sz="1800" dirty="0">
                <a:latin typeface="Arial" charset="0"/>
              </a:endParaRPr>
            </a:p>
            <a:p>
              <a:pPr algn="l"/>
              <a:r>
                <a:rPr lang="fi-FI" sz="1800" dirty="0">
                  <a:latin typeface="Arial" charset="0"/>
                </a:rPr>
                <a:t>					data 	data	data</a:t>
              </a:r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 flipH="1">
              <a:off x="1392" y="1200"/>
              <a:ext cx="105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3" name="Line 7"/>
            <p:cNvSpPr>
              <a:spLocks noChangeShapeType="1"/>
            </p:cNvSpPr>
            <p:nvPr/>
          </p:nvSpPr>
          <p:spPr bwMode="auto">
            <a:xfrm>
              <a:off x="2640" y="1200"/>
              <a:ext cx="105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>
              <a:off x="1248" y="172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1248" y="2256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 flipH="1">
              <a:off x="2880" y="1680"/>
              <a:ext cx="91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7" name="Line 11"/>
            <p:cNvSpPr>
              <a:spLocks noChangeShapeType="1"/>
            </p:cNvSpPr>
            <p:nvPr/>
          </p:nvSpPr>
          <p:spPr bwMode="auto">
            <a:xfrm>
              <a:off x="3792" y="1680"/>
              <a:ext cx="96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8" name="Line 12"/>
            <p:cNvSpPr>
              <a:spLocks noChangeShapeType="1"/>
            </p:cNvSpPr>
            <p:nvPr/>
          </p:nvSpPr>
          <p:spPr bwMode="auto">
            <a:xfrm flipH="1">
              <a:off x="4272" y="2208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9" name="Line 13"/>
            <p:cNvSpPr>
              <a:spLocks noChangeShapeType="1"/>
            </p:cNvSpPr>
            <p:nvPr/>
          </p:nvSpPr>
          <p:spPr bwMode="auto">
            <a:xfrm>
              <a:off x="4848" y="2208"/>
              <a:ext cx="2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0" name="Line 14"/>
            <p:cNvSpPr>
              <a:spLocks noChangeShapeType="1"/>
            </p:cNvSpPr>
            <p:nvPr/>
          </p:nvSpPr>
          <p:spPr bwMode="auto">
            <a:xfrm flipH="1">
              <a:off x="3840" y="2928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1" name="Line 15"/>
            <p:cNvSpPr>
              <a:spLocks noChangeShapeType="1"/>
            </p:cNvSpPr>
            <p:nvPr/>
          </p:nvSpPr>
          <p:spPr bwMode="auto">
            <a:xfrm>
              <a:off x="4272" y="2928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Line 16"/>
            <p:cNvSpPr>
              <a:spLocks noChangeShapeType="1"/>
            </p:cNvSpPr>
            <p:nvPr/>
          </p:nvSpPr>
          <p:spPr bwMode="auto">
            <a:xfrm flipH="1">
              <a:off x="4896" y="2880"/>
              <a:ext cx="19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3" name="Line 17"/>
            <p:cNvSpPr>
              <a:spLocks noChangeShapeType="1"/>
            </p:cNvSpPr>
            <p:nvPr/>
          </p:nvSpPr>
          <p:spPr bwMode="auto">
            <a:xfrm>
              <a:off x="5136" y="2880"/>
              <a:ext cx="28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Line 18"/>
            <p:cNvSpPr>
              <a:spLocks noChangeShapeType="1"/>
            </p:cNvSpPr>
            <p:nvPr/>
          </p:nvSpPr>
          <p:spPr bwMode="auto">
            <a:xfrm flipH="1">
              <a:off x="4896" y="3456"/>
              <a:ext cx="4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5" name="Line 19"/>
            <p:cNvSpPr>
              <a:spLocks noChangeShapeType="1"/>
            </p:cNvSpPr>
            <p:nvPr/>
          </p:nvSpPr>
          <p:spPr bwMode="auto">
            <a:xfrm>
              <a:off x="5472" y="345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Line 20"/>
            <p:cNvSpPr>
              <a:spLocks noChangeShapeType="1"/>
            </p:cNvSpPr>
            <p:nvPr/>
          </p:nvSpPr>
          <p:spPr bwMode="auto">
            <a:xfrm flipH="1">
              <a:off x="3504" y="3456"/>
              <a:ext cx="1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Line 21"/>
            <p:cNvSpPr>
              <a:spLocks noChangeShapeType="1"/>
            </p:cNvSpPr>
            <p:nvPr/>
          </p:nvSpPr>
          <p:spPr bwMode="auto">
            <a:xfrm flipH="1">
              <a:off x="4368" y="3456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8" name="Line 22"/>
            <p:cNvSpPr>
              <a:spLocks noChangeShapeType="1"/>
            </p:cNvSpPr>
            <p:nvPr/>
          </p:nvSpPr>
          <p:spPr bwMode="auto">
            <a:xfrm>
              <a:off x="2832" y="2256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1189181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J.Holvikivi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48EA8-AB21-4AE1-B336-5F02E62720AA}" type="slidenum">
              <a:rPr lang="en-GB"/>
              <a:pPr/>
              <a:t>14</a:t>
            </a:fld>
            <a:endParaRPr lang="en-GB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C00000"/>
                </a:solidFill>
              </a:rPr>
              <a:t>Document Object Model (DOM)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Used by many programming languages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dirty="0" err="1">
                <a:solidFill>
                  <a:schemeClr val="tx1"/>
                </a:solidFill>
              </a:rPr>
              <a:t>php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Java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C#, C++, </a:t>
            </a:r>
            <a:r>
              <a:rPr lang="en-US" sz="2000" dirty="0" err="1">
                <a:solidFill>
                  <a:schemeClr val="tx1"/>
                </a:solidFill>
              </a:rPr>
              <a:t>Javascript</a:t>
            </a:r>
            <a:r>
              <a:rPr lang="en-US" sz="2000" dirty="0">
                <a:solidFill>
                  <a:schemeClr val="tx1"/>
                </a:solidFill>
              </a:rPr>
              <a:t>…) 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and </a:t>
            </a:r>
            <a:r>
              <a:rPr lang="en-US" sz="2000" dirty="0">
                <a:solidFill>
                  <a:schemeClr val="tx1"/>
                </a:solidFill>
              </a:rPr>
              <a:t>understood by browsers </a:t>
            </a:r>
            <a:r>
              <a:rPr lang="en-US" sz="2000" dirty="0" smtClean="0">
                <a:solidFill>
                  <a:schemeClr val="tx1"/>
                </a:solidFill>
              </a:rPr>
              <a:t>(Firefox, </a:t>
            </a:r>
            <a:r>
              <a:rPr lang="en-US" sz="2000" dirty="0">
                <a:solidFill>
                  <a:schemeClr val="tx1"/>
                </a:solidFill>
              </a:rPr>
              <a:t>IE, </a:t>
            </a:r>
            <a:r>
              <a:rPr lang="en-US" sz="2000" dirty="0" smtClean="0">
                <a:solidFill>
                  <a:schemeClr val="tx1"/>
                </a:solidFill>
              </a:rPr>
              <a:t>Chrome, </a:t>
            </a:r>
            <a:r>
              <a:rPr lang="en-US" sz="2000" dirty="0">
                <a:solidFill>
                  <a:schemeClr val="tx1"/>
                </a:solidFill>
              </a:rPr>
              <a:t>Safari)</a:t>
            </a:r>
            <a:br>
              <a:rPr lang="en-US" sz="2000" dirty="0">
                <a:solidFill>
                  <a:schemeClr val="tx1"/>
                </a:solidFill>
              </a:rPr>
            </a:b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XML -document is a collection of nodes that make a hierarchical tree structure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The hierarchy is used in navigating the tree to locate information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Inefficient use of memory: the tree structure is created in the memory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DOM enables adding, moving, deleting and changing of nodes</a:t>
            </a:r>
          </a:p>
        </p:txBody>
      </p:sp>
    </p:spTree>
    <p:extLst>
      <p:ext uri="{BB962C8B-B14F-4D97-AF65-F5344CB8AC3E}">
        <p14:creationId xmlns:p14="http://schemas.microsoft.com/office/powerpoint/2010/main" val="131320505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J.Holvikivi</a:t>
            </a:r>
            <a:endParaRPr lang="en-GB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0849-4DF0-47AC-9AAC-676854AAC370}" type="slidenum">
              <a:rPr lang="en-GB"/>
              <a:pPr/>
              <a:t>15</a:t>
            </a:fld>
            <a:endParaRPr lang="en-GB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304800"/>
            <a:ext cx="5638800" cy="609600"/>
          </a:xfrm>
        </p:spPr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Document tree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3429000" y="914400"/>
            <a:ext cx="183673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rgbClr val="000099"/>
                </a:solidFill>
                <a:latin typeface="Verdana" pitchFamily="34" charset="0"/>
              </a:rPr>
              <a:t>Ancestor      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2590800" y="2057400"/>
            <a:ext cx="27559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rgbClr val="000099"/>
                </a:solidFill>
                <a:latin typeface="Verdana" pitchFamily="34" charset="0"/>
              </a:rPr>
              <a:t>Parent / ancestor    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685800" y="2057400"/>
            <a:ext cx="63817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rgbClr val="000099"/>
                </a:solidFill>
                <a:latin typeface="Verdana" pitchFamily="34" charset="0"/>
              </a:rPr>
              <a:t>     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3733800" y="1295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>
            <a:off x="1143000" y="1600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1143000" y="160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3429000" y="3124200"/>
            <a:ext cx="14986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rgbClr val="000099"/>
                </a:solidFill>
                <a:latin typeface="Verdana" pitchFamily="34" charset="0"/>
              </a:rPr>
              <a:t>Sibling     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1828800" y="3124200"/>
            <a:ext cx="1292225" cy="40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rgbClr val="000099"/>
                </a:solidFill>
                <a:latin typeface="Verdana" pitchFamily="34" charset="0"/>
              </a:rPr>
              <a:t>Node     </a:t>
            </a: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2667000" y="2743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26670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4267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3505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2971800" y="4191000"/>
            <a:ext cx="29352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rgbClr val="000099"/>
                </a:solidFill>
                <a:latin typeface="Verdana" pitchFamily="34" charset="0"/>
              </a:rPr>
              <a:t>Child /descendant     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838200" y="4191000"/>
            <a:ext cx="17589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rgbClr val="000099"/>
                </a:solidFill>
                <a:latin typeface="Verdana" pitchFamily="34" charset="0"/>
              </a:rPr>
              <a:t>Attribute     </a:t>
            </a:r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1676400" y="38100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>
            <a:off x="16764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32766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25146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2971800" y="4876800"/>
            <a:ext cx="18637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rgbClr val="000099"/>
                </a:solidFill>
                <a:latin typeface="Verdana" pitchFamily="34" charset="0"/>
              </a:rPr>
              <a:t>Descendant  </a:t>
            </a:r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>
            <a:off x="3276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6172200" y="4191000"/>
            <a:ext cx="210502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GB">
                <a:solidFill>
                  <a:srgbClr val="000099"/>
                </a:solidFill>
                <a:latin typeface="Verdana" pitchFamily="34" charset="0"/>
              </a:rPr>
              <a:t>Namespace     </a:t>
            </a:r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66294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35189"/>
      </p:ext>
    </p:extLst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J.Holvikivi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50A6E-341C-4232-B0F8-1356B9770BEA}" type="slidenum">
              <a:rPr lang="en-GB"/>
              <a:pPr/>
              <a:t>16</a:t>
            </a:fld>
            <a:endParaRPr lang="en-GB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52855"/>
            <a:ext cx="7772400" cy="827305"/>
          </a:xfrm>
        </p:spPr>
        <p:txBody>
          <a:bodyPr/>
          <a:lstStyle/>
          <a:p>
            <a:r>
              <a:rPr lang="fi-FI" b="1" dirty="0">
                <a:solidFill>
                  <a:srgbClr val="C00000"/>
                </a:solidFill>
                <a:latin typeface="Arial Rounded MT Bold" pitchFamily="34" charset="0"/>
              </a:rPr>
              <a:t>Processing of the tree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7772400" cy="4619625"/>
          </a:xfrm>
        </p:spPr>
        <p:txBody>
          <a:bodyPr/>
          <a:lstStyle/>
          <a:p>
            <a:r>
              <a:rPr lang="fi-FI" sz="2000" dirty="0">
                <a:solidFill>
                  <a:schemeClr val="tx1"/>
                </a:solidFill>
              </a:rPr>
              <a:t>Start with the root node ( document-object)</a:t>
            </a:r>
          </a:p>
          <a:p>
            <a:r>
              <a:rPr lang="fi-FI" sz="2000" dirty="0">
                <a:solidFill>
                  <a:schemeClr val="tx1"/>
                </a:solidFill>
              </a:rPr>
              <a:t>Element properties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firstChild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lastChild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nextSibling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parentNode</a:t>
            </a:r>
          </a:p>
          <a:p>
            <a:r>
              <a:rPr lang="fi-FI" sz="2000" dirty="0">
                <a:solidFill>
                  <a:schemeClr val="tx1"/>
                </a:solidFill>
              </a:rPr>
              <a:t>Methods to navigate the </a:t>
            </a:r>
            <a:r>
              <a:rPr lang="fi-FI" sz="2000" dirty="0" smtClean="0">
                <a:solidFill>
                  <a:schemeClr val="tx1"/>
                </a:solidFill>
              </a:rPr>
              <a:t>tree in Javascript</a:t>
            </a:r>
            <a:endParaRPr lang="fi-FI" sz="2000" dirty="0">
              <a:solidFill>
                <a:schemeClr val="tx1"/>
              </a:solidFill>
            </a:endParaRP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getElementByID(id)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getElementsByName(name)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getElementsByTagName(name)</a:t>
            </a:r>
          </a:p>
          <a:p>
            <a:pPr lvl="1"/>
            <a:r>
              <a:rPr lang="fi-FI" sz="2000" dirty="0">
                <a:solidFill>
                  <a:schemeClr val="tx1"/>
                </a:solidFill>
              </a:rPr>
              <a:t>getAttribute(name)</a:t>
            </a:r>
          </a:p>
          <a:p>
            <a:pPr lvl="1"/>
            <a:endParaRPr lang="fi-FI" sz="2000" dirty="0">
              <a:solidFill>
                <a:schemeClr val="tx1"/>
              </a:solidFill>
            </a:endParaRPr>
          </a:p>
          <a:p>
            <a:pPr lvl="1"/>
            <a:endParaRPr lang="fi-FI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478610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latin typeface="Arial Rounded MT Bold" pitchFamily="34" charset="0"/>
              </a:rPr>
              <a:t>Course contents</a:t>
            </a:r>
            <a:endParaRPr lang="en-GB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HTML, </a:t>
            </a:r>
            <a:r>
              <a:rPr lang="en-GB" dirty="0" smtClean="0"/>
              <a:t>HTML5 </a:t>
            </a:r>
          </a:p>
          <a:p>
            <a:r>
              <a:rPr lang="en-GB" dirty="0" smtClean="0"/>
              <a:t>CSS, CSS2, CSS3</a:t>
            </a:r>
          </a:p>
          <a:p>
            <a:r>
              <a:rPr lang="en-GB" dirty="0" err="1" smtClean="0"/>
              <a:t>Javascript</a:t>
            </a:r>
            <a:r>
              <a:rPr lang="en-GB" dirty="0" smtClean="0"/>
              <a:t>, </a:t>
            </a:r>
            <a:r>
              <a:rPr lang="en-GB" dirty="0" err="1" smtClean="0"/>
              <a:t>JQuery</a:t>
            </a:r>
            <a:endParaRPr lang="en-GB" dirty="0" smtClean="0"/>
          </a:p>
          <a:p>
            <a:r>
              <a:rPr lang="en-GB" dirty="0" smtClean="0"/>
              <a:t>Responsive Web Design</a:t>
            </a:r>
          </a:p>
          <a:p>
            <a:pPr lvl="1"/>
            <a:r>
              <a:rPr lang="en-GB" dirty="0" smtClean="0"/>
              <a:t>Being prepared for multiple device types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/>
              <a:t>Jaana Holvikivi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6A4AAD-F724-42AB-8557-AB427AE11B6F}" type="slidenum">
              <a:rPr lang="fi-FI"/>
              <a:pPr>
                <a:defRPr/>
              </a:pPr>
              <a:t>2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7.1.2013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2423966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474788" y="1073150"/>
            <a:ext cx="605155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>
                <a:cs typeface="Times New Roman" pitchFamily="18" charset="0"/>
              </a:rPr>
              <a:t>&lt;html&gt;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 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&lt;head&gt;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&lt;title&gt;</a:t>
            </a:r>
            <a:r>
              <a:rPr lang="en-AU" i="1">
                <a:cs typeface="Times New Roman" pitchFamily="18" charset="0"/>
              </a:rPr>
              <a:t>A sample HTML document</a:t>
            </a:r>
            <a:r>
              <a:rPr lang="en-AU">
                <a:cs typeface="Times New Roman" pitchFamily="18" charset="0"/>
              </a:rPr>
              <a:t>&lt;/title&gt;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&lt;/head&gt;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 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&lt;body&gt;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&lt;p&gt;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 i="1">
                <a:cs typeface="Times New Roman" pitchFamily="18" charset="0"/>
              </a:rPr>
              <a:t>This is a sample HTML document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&lt;/p&gt;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&lt;/body&gt;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 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r>
              <a:rPr lang="en-AU">
                <a:cs typeface="Times New Roman" pitchFamily="18" charset="0"/>
              </a:rPr>
              <a:t>&lt;/html&gt;</a:t>
            </a:r>
            <a:endParaRPr lang="en-AU">
              <a:latin typeface="Courier New" pitchFamily="49" charset="0"/>
              <a:cs typeface="Times New Roman" pitchFamily="18" charset="0"/>
            </a:endParaRPr>
          </a:p>
          <a:p>
            <a:pPr algn="l"/>
            <a:endParaRPr lang="en-GB"/>
          </a:p>
        </p:txBody>
      </p:sp>
      <p:sp>
        <p:nvSpPr>
          <p:cNvPr id="102403" name="Rectangle 3" descr="Parchment"/>
          <p:cNvSpPr>
            <a:spLocks noChangeArrowheads="1"/>
          </p:cNvSpPr>
          <p:nvPr/>
        </p:nvSpPr>
        <p:spPr bwMode="auto">
          <a:xfrm>
            <a:off x="954088" y="125128"/>
            <a:ext cx="7913687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dirty="0">
                <a:solidFill>
                  <a:srgbClr val="C00000"/>
                </a:solidFill>
                <a:latin typeface="Arial Rounded MT Bold" pitchFamily="34" charset="0"/>
              </a:rPr>
              <a:t>HTML: Basic structure</a:t>
            </a:r>
          </a:p>
        </p:txBody>
      </p:sp>
    </p:spTree>
    <p:extLst>
      <p:ext uri="{BB962C8B-B14F-4D97-AF65-F5344CB8AC3E}">
        <p14:creationId xmlns:p14="http://schemas.microsoft.com/office/powerpoint/2010/main" val="4278289769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746125" y="441325"/>
            <a:ext cx="8336193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AU" dirty="0">
                <a:cs typeface="Arial" pitchFamily="34" charset="0"/>
              </a:rPr>
              <a:t>&lt;!DOCTYPE HTML PUBLIC "-//W3C//DTD HTML 4.01//EN"&gt;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&lt;html&gt;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 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&lt;head&gt;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&lt;title&gt;</a:t>
            </a:r>
            <a:r>
              <a:rPr lang="en-AU" i="1" dirty="0">
                <a:cs typeface="Arial" pitchFamily="34" charset="0"/>
              </a:rPr>
              <a:t>A sample HTML document</a:t>
            </a:r>
            <a:r>
              <a:rPr lang="en-AU" dirty="0">
                <a:cs typeface="Arial" pitchFamily="34" charset="0"/>
              </a:rPr>
              <a:t>&lt;/title&gt;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&lt;/head&gt;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 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&lt;body&gt;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&lt;h1&gt;</a:t>
            </a:r>
            <a:r>
              <a:rPr lang="en-AU" i="1" dirty="0">
                <a:cs typeface="Arial" pitchFamily="34" charset="0"/>
              </a:rPr>
              <a:t>HTML document</a:t>
            </a:r>
            <a:r>
              <a:rPr lang="en-AU" dirty="0">
                <a:cs typeface="Arial" pitchFamily="34" charset="0"/>
              </a:rPr>
              <a:t>&lt;/h1&gt;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&lt;p&gt;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i="1" dirty="0">
                <a:cs typeface="Arial" pitchFamily="34" charset="0"/>
              </a:rPr>
              <a:t>This is a sample HTML document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&lt;/p&gt;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 smtClean="0">
                <a:cs typeface="Arial" pitchFamily="34" charset="0"/>
              </a:rPr>
              <a:t>&lt;div&gt;</a:t>
            </a:r>
            <a:r>
              <a:rPr lang="en-AU" i="1" dirty="0" smtClean="0">
                <a:cs typeface="Arial" pitchFamily="34" charset="0"/>
              </a:rPr>
              <a:t>Created </a:t>
            </a:r>
            <a:r>
              <a:rPr lang="en-AU" i="1" dirty="0">
                <a:cs typeface="Arial" pitchFamily="34" charset="0"/>
              </a:rPr>
              <a:t>by JHH: </a:t>
            </a:r>
            <a:r>
              <a:rPr lang="en-AU" i="1" dirty="0" smtClean="0">
                <a:cs typeface="Arial" pitchFamily="34" charset="0"/>
              </a:rPr>
              <a:t>2013 </a:t>
            </a:r>
            <a:r>
              <a:rPr lang="en-AU" dirty="0" smtClean="0">
                <a:cs typeface="Arial" pitchFamily="34" charset="0"/>
              </a:rPr>
              <a:t>   &lt;/div&gt;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&lt;/body&gt;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AU" dirty="0">
                <a:cs typeface="Arial" pitchFamily="34" charset="0"/>
              </a:rPr>
              <a:t>&lt;/html&gt;</a:t>
            </a:r>
            <a:endParaRPr lang="en-AU" dirty="0">
              <a:latin typeface="Courier New" pitchFamily="49" charset="0"/>
              <a:cs typeface="Courier New" pitchFamily="49" charset="0"/>
            </a:endParaRPr>
          </a:p>
          <a:p>
            <a:pPr algn="l"/>
            <a:endParaRPr lang="en-GB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522069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 descr="Parchment"/>
          <p:cNvSpPr>
            <a:spLocks noGrp="1" noChangeArrowheads="1"/>
          </p:cNvSpPr>
          <p:nvPr>
            <p:ph type="title"/>
          </p:nvPr>
        </p:nvSpPr>
        <p:spPr>
          <a:xfrm>
            <a:off x="971843" y="337352"/>
            <a:ext cx="7913687" cy="815975"/>
          </a:xfrm>
        </p:spPr>
        <p:txBody>
          <a:bodyPr/>
          <a:lstStyle/>
          <a:p>
            <a:r>
              <a:rPr lang="fi-FI" b="1" dirty="0" smtClean="0">
                <a:solidFill>
                  <a:srgbClr val="C00000"/>
                </a:solidFill>
                <a:latin typeface="Arial Rounded MT Bold" pitchFamily="34" charset="0"/>
              </a:rPr>
              <a:t>HTML – element markup</a:t>
            </a:r>
            <a:endParaRPr lang="fi-FI" b="1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9272" y="1242427"/>
            <a:ext cx="8229600" cy="416718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2400" dirty="0">
                <a:solidFill>
                  <a:srgbClr val="000000"/>
                </a:solidFill>
                <a:effectLst/>
              </a:rPr>
              <a:t>link: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400" b="1" dirty="0">
                <a:solidFill>
                  <a:srgbClr val="660033"/>
                </a:solidFill>
                <a:effectLst/>
              </a:rPr>
              <a:t>&lt;</a:t>
            </a:r>
            <a:r>
              <a:rPr lang="it-IT" sz="2400" dirty="0">
                <a:effectLst/>
              </a:rPr>
              <a:t>a href="http://www.google.com"</a:t>
            </a:r>
            <a:r>
              <a:rPr lang="it-IT" sz="2400" b="1" dirty="0">
                <a:solidFill>
                  <a:srgbClr val="660033"/>
                </a:solidFill>
                <a:effectLst/>
              </a:rPr>
              <a:t>&gt;</a:t>
            </a:r>
            <a:r>
              <a:rPr lang="it-IT" sz="2400" dirty="0">
                <a:effectLst/>
              </a:rPr>
              <a:t>Search engine</a:t>
            </a:r>
            <a:r>
              <a:rPr lang="it-IT" sz="2400" b="1" dirty="0">
                <a:solidFill>
                  <a:srgbClr val="660033"/>
                </a:solidFill>
                <a:effectLst/>
              </a:rPr>
              <a:t>&lt;/</a:t>
            </a:r>
            <a:r>
              <a:rPr lang="it-IT" sz="2400" dirty="0">
                <a:effectLst/>
              </a:rPr>
              <a:t>a</a:t>
            </a:r>
            <a:r>
              <a:rPr lang="it-IT" sz="2400" b="1" dirty="0">
                <a:solidFill>
                  <a:srgbClr val="660033"/>
                </a:solidFill>
                <a:effectLst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2400" dirty="0">
                <a:solidFill>
                  <a:srgbClr val="000000"/>
                </a:solidFill>
                <a:effectLst/>
              </a:rPr>
              <a:t>Start, close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2400" dirty="0">
                <a:solidFill>
                  <a:srgbClr val="000000"/>
                </a:solidFill>
                <a:effectLst/>
              </a:rPr>
              <a:t>element space attribute="value"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i-FI" sz="2400" dirty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2400" dirty="0">
                <a:solidFill>
                  <a:srgbClr val="000000"/>
                </a:solidFill>
                <a:effectLst/>
              </a:rPr>
              <a:t>image: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2400" b="1" dirty="0">
                <a:solidFill>
                  <a:srgbClr val="660033"/>
                </a:solidFill>
                <a:effectLst/>
              </a:rPr>
              <a:t>&lt;</a:t>
            </a:r>
            <a:r>
              <a:rPr lang="fi-FI" sz="2400" dirty="0">
                <a:effectLst/>
              </a:rPr>
              <a:t>img src="pete.jpg"</a:t>
            </a:r>
            <a:r>
              <a:rPr lang="fi-FI" sz="2400" b="1" dirty="0">
                <a:solidFill>
                  <a:srgbClr val="660033"/>
                </a:solidFill>
                <a:effectLst/>
              </a:rPr>
              <a:t>/&gt;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2400" dirty="0">
                <a:solidFill>
                  <a:srgbClr val="000000"/>
                </a:solidFill>
                <a:effectLst/>
              </a:rPr>
              <a:t>empty element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i-FI" sz="2400" dirty="0">
              <a:solidFill>
                <a:srgbClr val="000000"/>
              </a:solidFill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sz="2400" dirty="0">
                <a:solidFill>
                  <a:srgbClr val="000000"/>
                </a:solidFill>
                <a:effectLst/>
              </a:rPr>
              <a:t>Space stripped (breaks, tabs, enter)</a:t>
            </a:r>
          </a:p>
        </p:txBody>
      </p:sp>
    </p:spTree>
    <p:extLst>
      <p:ext uri="{BB962C8B-B14F-4D97-AF65-F5344CB8AC3E}">
        <p14:creationId xmlns:p14="http://schemas.microsoft.com/office/powerpoint/2010/main" val="1244123886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7.</a:t>
            </a:r>
            <a:fld id="{4B9DBBE8-2297-41DE-A856-C35D8FA99422}" type="slidenum">
              <a:rPr lang="en-US"/>
              <a:pPr/>
              <a:t>6</a:t>
            </a:fld>
            <a:endParaRPr lang="en-US"/>
          </a:p>
        </p:txBody>
      </p:sp>
      <p:sp>
        <p:nvSpPr>
          <p:cNvPr id="111618" name="Rectangle 2" descr="Parchment"/>
          <p:cNvSpPr>
            <a:spLocks noGrp="1" noChangeArrowheads="1"/>
          </p:cNvSpPr>
          <p:nvPr>
            <p:ph type="title"/>
          </p:nvPr>
        </p:nvSpPr>
        <p:spPr>
          <a:xfrm>
            <a:off x="905962" y="548640"/>
            <a:ext cx="7913687" cy="568325"/>
          </a:xfrm>
        </p:spPr>
        <p:txBody>
          <a:bodyPr/>
          <a:lstStyle/>
          <a:p>
            <a:r>
              <a:rPr lang="fi-FI" dirty="0" smtClean="0">
                <a:solidFill>
                  <a:srgbClr val="C00000"/>
                </a:solidFill>
                <a:latin typeface="Arial Rounded MT Bold" pitchFamily="34" charset="0"/>
              </a:rPr>
              <a:t>Tables: </a:t>
            </a:r>
            <a:r>
              <a:rPr lang="fi-FI" dirty="0">
                <a:solidFill>
                  <a:srgbClr val="C00000"/>
                </a:solidFill>
                <a:latin typeface="Arial Rounded MT Bold" pitchFamily="34" charset="0"/>
              </a:rPr>
              <a:t>Symmetrical structure!!</a:t>
            </a:r>
            <a:br>
              <a:rPr lang="fi-FI" dirty="0">
                <a:solidFill>
                  <a:srgbClr val="C00000"/>
                </a:solidFill>
                <a:latin typeface="Arial Rounded MT Bold" pitchFamily="34" charset="0"/>
              </a:rPr>
            </a:br>
            <a:endParaRPr lang="fi-FI" dirty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433513"/>
            <a:ext cx="7210425" cy="39766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400" dirty="0"/>
              <a:t>&lt;table&gt; </a:t>
            </a:r>
          </a:p>
          <a:p>
            <a:pPr>
              <a:buFont typeface="Wingdings" pitchFamily="2" charset="2"/>
              <a:buNone/>
            </a:pPr>
            <a:r>
              <a:rPr lang="fi-FI" sz="2400" dirty="0"/>
              <a:t>	&lt;tr&gt; 	</a:t>
            </a:r>
          </a:p>
          <a:p>
            <a:pPr>
              <a:buFont typeface="Wingdings" pitchFamily="2" charset="2"/>
              <a:buNone/>
            </a:pPr>
            <a:r>
              <a:rPr lang="fi-FI" sz="2400" dirty="0"/>
              <a:t>		&lt;td&gt; cell1 &lt;/td&gt; </a:t>
            </a:r>
          </a:p>
          <a:p>
            <a:pPr>
              <a:buFont typeface="Wingdings" pitchFamily="2" charset="2"/>
              <a:buNone/>
            </a:pPr>
            <a:r>
              <a:rPr lang="fi-FI" sz="2400" dirty="0"/>
              <a:t>		&lt;td&gt; cell 2 &lt;/td&gt; 	</a:t>
            </a:r>
          </a:p>
          <a:p>
            <a:pPr>
              <a:buFont typeface="Wingdings" pitchFamily="2" charset="2"/>
              <a:buNone/>
            </a:pPr>
            <a:r>
              <a:rPr lang="fi-FI" sz="2400" dirty="0"/>
              <a:t>	&lt;/tr&gt; </a:t>
            </a:r>
          </a:p>
          <a:p>
            <a:pPr>
              <a:buFont typeface="Wingdings" pitchFamily="2" charset="2"/>
              <a:buNone/>
            </a:pPr>
            <a:r>
              <a:rPr lang="fi-FI" sz="2400" dirty="0"/>
              <a:t>	&lt;tr&gt; </a:t>
            </a:r>
          </a:p>
          <a:p>
            <a:pPr>
              <a:buFont typeface="Wingdings" pitchFamily="2" charset="2"/>
              <a:buNone/>
            </a:pPr>
            <a:r>
              <a:rPr lang="fi-FI" sz="2400" dirty="0"/>
              <a:t>		&lt;td&gt; </a:t>
            </a:r>
            <a:r>
              <a:rPr lang="fi-FI" sz="2400" b="1" dirty="0">
                <a:solidFill>
                  <a:srgbClr val="660033"/>
                </a:solidFill>
              </a:rPr>
              <a:t>&lt;</a:t>
            </a:r>
            <a:r>
              <a:rPr lang="fi-FI" sz="2400" dirty="0"/>
              <a:t>img src="photo.gif"</a:t>
            </a:r>
            <a:r>
              <a:rPr lang="fi-FI" sz="2400" b="1" dirty="0">
                <a:solidFill>
                  <a:srgbClr val="660033"/>
                </a:solidFill>
              </a:rPr>
              <a:t>/&gt;</a:t>
            </a:r>
            <a:r>
              <a:rPr lang="fi-FI" sz="2400" dirty="0"/>
              <a:t> &lt;/td&gt; </a:t>
            </a:r>
          </a:p>
          <a:p>
            <a:pPr>
              <a:buFont typeface="Wingdings" pitchFamily="2" charset="2"/>
              <a:buNone/>
            </a:pPr>
            <a:r>
              <a:rPr lang="fi-FI" sz="2400" dirty="0"/>
              <a:t>		&lt;td&gt; 1 &lt;/td&gt; </a:t>
            </a:r>
          </a:p>
          <a:p>
            <a:pPr>
              <a:buFont typeface="Wingdings" pitchFamily="2" charset="2"/>
              <a:buNone/>
            </a:pPr>
            <a:r>
              <a:rPr lang="fi-FI" sz="2400" dirty="0"/>
              <a:t>	&lt;/tr&gt; </a:t>
            </a:r>
          </a:p>
          <a:p>
            <a:pPr>
              <a:buFont typeface="Wingdings" pitchFamily="2" charset="2"/>
              <a:buNone/>
            </a:pPr>
            <a:r>
              <a:rPr lang="fi-FI" sz="2400" dirty="0"/>
              <a:t>&lt;/table&gt; </a:t>
            </a:r>
          </a:p>
          <a:p>
            <a:pPr>
              <a:buFont typeface="Wingdings" pitchFamily="2" charset="2"/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918910559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 smtClean="0"/>
              <a:t>J.Holvikivi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228600"/>
            <a:ext cx="6773780" cy="914400"/>
          </a:xfrm>
        </p:spPr>
        <p:txBody>
          <a:bodyPr/>
          <a:lstStyle/>
          <a:p>
            <a:r>
              <a:rPr lang="fi-FI" b="1" dirty="0">
                <a:solidFill>
                  <a:srgbClr val="C00000"/>
                </a:solidFill>
              </a:rPr>
              <a:t>Scripts and styles </a:t>
            </a:r>
            <a:r>
              <a:rPr lang="fi-FI" b="1" dirty="0" smtClean="0">
                <a:solidFill>
                  <a:srgbClr val="C00000"/>
                </a:solidFill>
              </a:rPr>
              <a:t>on an </a:t>
            </a:r>
            <a:r>
              <a:rPr lang="fi-FI" b="1" dirty="0">
                <a:solidFill>
                  <a:srgbClr val="C00000"/>
                </a:solidFill>
              </a:rPr>
              <a:t>HTML page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980147" y="1098550"/>
            <a:ext cx="3352800" cy="48768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284947" y="2012950"/>
            <a:ext cx="1524000" cy="3810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16672" y="1155700"/>
            <a:ext cx="8143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 b="1">
                <a:latin typeface="Verdana" pitchFamily="34" charset="0"/>
              </a:rPr>
              <a:t>HTML</a:t>
            </a:r>
            <a:endParaRPr lang="en-GB" sz="1600" b="1">
              <a:latin typeface="Verdana" pitchFamily="34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361147" y="2012950"/>
            <a:ext cx="815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STYLE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361147" y="1631950"/>
            <a:ext cx="1143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fi-FI" sz="1600" b="1">
                <a:latin typeface="Verdana" pitchFamily="34" charset="0"/>
              </a:rPr>
              <a:t>HEAD</a:t>
            </a:r>
            <a:endParaRPr lang="en-GB" sz="1600" b="1">
              <a:latin typeface="Verdana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208747" y="1555750"/>
            <a:ext cx="2819400" cy="16002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208747" y="3308350"/>
            <a:ext cx="2819400" cy="23622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284947" y="3384550"/>
            <a:ext cx="8302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 b="1">
                <a:latin typeface="Verdana" pitchFamily="34" charset="0"/>
              </a:rPr>
              <a:t>BODY</a:t>
            </a:r>
            <a:endParaRPr lang="en-GB" sz="1600" b="1">
              <a:latin typeface="Verdana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2405597" y="4464050"/>
            <a:ext cx="2209800" cy="533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621497" y="4537075"/>
            <a:ext cx="1203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Javascript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2284947" y="2546350"/>
            <a:ext cx="1524000" cy="381000"/>
          </a:xfrm>
          <a:prstGeom prst="rect">
            <a:avLst/>
          </a:prstGeom>
          <a:solidFill>
            <a:srgbClr val="FFCC99"/>
          </a:solidFill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361147" y="2546350"/>
            <a:ext cx="93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SCRIPT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437347" y="3689350"/>
            <a:ext cx="1936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&lt;tag Javascript&gt;</a:t>
            </a:r>
          </a:p>
          <a:p>
            <a:r>
              <a:rPr lang="fi-FI" sz="1600">
                <a:latin typeface="Verdana" pitchFamily="34" charset="0"/>
              </a:rPr>
              <a:t>&lt;tag&gt;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2437347" y="5137150"/>
            <a:ext cx="1400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&lt;tag style&gt;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5713947" y="1631950"/>
            <a:ext cx="1524000" cy="3810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5713947" y="163195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STYLEsheet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5713947" y="2241550"/>
            <a:ext cx="1524000" cy="381000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5713947" y="2241550"/>
            <a:ext cx="157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sz="1600">
                <a:latin typeface="Verdana" pitchFamily="34" charset="0"/>
              </a:rPr>
              <a:t>Javascript file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V="1">
            <a:off x="4494747" y="1860550"/>
            <a:ext cx="1219200" cy="22860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>
            <a:off x="4494747" y="2470150"/>
            <a:ext cx="1219200" cy="0"/>
          </a:xfrm>
          <a:prstGeom prst="line">
            <a:avLst/>
          </a:prstGeom>
          <a:noFill/>
          <a:ln w="19050">
            <a:solidFill>
              <a:srgbClr val="99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65497"/>
      </p:ext>
    </p:extLst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 descr="Parchment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685800"/>
          </a:xfrm>
        </p:spPr>
        <p:txBody>
          <a:bodyPr/>
          <a:lstStyle/>
          <a:p>
            <a:r>
              <a:rPr lang="fi-FI" b="0" dirty="0">
                <a:solidFill>
                  <a:srgbClr val="C00000"/>
                </a:solidFill>
                <a:effectLst/>
                <a:latin typeface="Arial Rounded MT Bold" pitchFamily="34" charset="0"/>
              </a:rPr>
              <a:t>Page requests on the Web</a:t>
            </a:r>
            <a:endParaRPr lang="en-GB" b="0" dirty="0">
              <a:solidFill>
                <a:srgbClr val="C00000"/>
              </a:solidFill>
              <a:effectLst/>
              <a:latin typeface="Arial Rounded MT Bold" pitchFamily="34" charset="0"/>
            </a:endParaRPr>
          </a:p>
        </p:txBody>
      </p:sp>
      <p:sp>
        <p:nvSpPr>
          <p:cNvPr id="105475" name="AutoShape 3"/>
          <p:cNvSpPr>
            <a:spLocks noChangeArrowheads="1"/>
          </p:cNvSpPr>
          <p:nvPr/>
        </p:nvSpPr>
        <p:spPr bwMode="auto">
          <a:xfrm>
            <a:off x="3124200" y="4648200"/>
            <a:ext cx="2057400" cy="1828800"/>
          </a:xfrm>
          <a:prstGeom prst="flowChartMagneticDisk">
            <a:avLst/>
          </a:prstGeom>
          <a:solidFill>
            <a:srgbClr val="CCECFF"/>
          </a:solidFill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6" name="AutoShape 4"/>
          <p:cNvSpPr>
            <a:spLocks noChangeArrowheads="1"/>
          </p:cNvSpPr>
          <p:nvPr/>
        </p:nvSpPr>
        <p:spPr bwMode="auto">
          <a:xfrm>
            <a:off x="381000" y="1905000"/>
            <a:ext cx="1981200" cy="1219200"/>
          </a:xfrm>
          <a:prstGeom prst="flowChartPredefinedProcess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477" name="Group 5"/>
          <p:cNvGrpSpPr>
            <a:grpSpLocks noChangeAspect="1"/>
          </p:cNvGrpSpPr>
          <p:nvPr/>
        </p:nvGrpSpPr>
        <p:grpSpPr bwMode="auto">
          <a:xfrm>
            <a:off x="914400" y="1143000"/>
            <a:ext cx="839788" cy="803275"/>
            <a:chOff x="672" y="912"/>
            <a:chExt cx="1056" cy="1010"/>
          </a:xfrm>
        </p:grpSpPr>
        <p:sp>
          <p:nvSpPr>
            <p:cNvPr id="105478" name="Freeform 6"/>
            <p:cNvSpPr>
              <a:spLocks noChangeAspect="1"/>
            </p:cNvSpPr>
            <p:nvPr/>
          </p:nvSpPr>
          <p:spPr bwMode="auto">
            <a:xfrm>
              <a:off x="892" y="939"/>
              <a:ext cx="764" cy="610"/>
            </a:xfrm>
            <a:custGeom>
              <a:avLst/>
              <a:gdLst>
                <a:gd name="T0" fmla="*/ 333 w 2306"/>
                <a:gd name="T1" fmla="*/ 2226 h 2281"/>
                <a:gd name="T2" fmla="*/ 242 w 2306"/>
                <a:gd name="T3" fmla="*/ 2006 h 2281"/>
                <a:gd name="T4" fmla="*/ 0 w 2306"/>
                <a:gd name="T5" fmla="*/ 689 h 2281"/>
                <a:gd name="T6" fmla="*/ 8 w 2306"/>
                <a:gd name="T7" fmla="*/ 536 h 2281"/>
                <a:gd name="T8" fmla="*/ 92 w 2306"/>
                <a:gd name="T9" fmla="*/ 468 h 2281"/>
                <a:gd name="T10" fmla="*/ 325 w 2306"/>
                <a:gd name="T11" fmla="*/ 369 h 2281"/>
                <a:gd name="T12" fmla="*/ 688 w 2306"/>
                <a:gd name="T13" fmla="*/ 280 h 2281"/>
                <a:gd name="T14" fmla="*/ 1437 w 2306"/>
                <a:gd name="T15" fmla="*/ 90 h 2281"/>
                <a:gd name="T16" fmla="*/ 1844 w 2306"/>
                <a:gd name="T17" fmla="*/ 0 h 2281"/>
                <a:gd name="T18" fmla="*/ 2027 w 2306"/>
                <a:gd name="T19" fmla="*/ 0 h 2281"/>
                <a:gd name="T20" fmla="*/ 2065 w 2306"/>
                <a:gd name="T21" fmla="*/ 14 h 2281"/>
                <a:gd name="T22" fmla="*/ 2065 w 2306"/>
                <a:gd name="T23" fmla="*/ 242 h 2281"/>
                <a:gd name="T24" fmla="*/ 2027 w 2306"/>
                <a:gd name="T25" fmla="*/ 597 h 2281"/>
                <a:gd name="T26" fmla="*/ 2042 w 2306"/>
                <a:gd name="T27" fmla="*/ 1097 h 2281"/>
                <a:gd name="T28" fmla="*/ 2179 w 2306"/>
                <a:gd name="T29" fmla="*/ 111 h 2281"/>
                <a:gd name="T30" fmla="*/ 2223 w 2306"/>
                <a:gd name="T31" fmla="*/ 97 h 2281"/>
                <a:gd name="T32" fmla="*/ 2276 w 2306"/>
                <a:gd name="T33" fmla="*/ 219 h 2281"/>
                <a:gd name="T34" fmla="*/ 2306 w 2306"/>
                <a:gd name="T35" fmla="*/ 377 h 2281"/>
                <a:gd name="T36" fmla="*/ 2207 w 2306"/>
                <a:gd name="T37" fmla="*/ 1188 h 2281"/>
                <a:gd name="T38" fmla="*/ 2072 w 2306"/>
                <a:gd name="T39" fmla="*/ 2209 h 2281"/>
                <a:gd name="T40" fmla="*/ 1974 w 2306"/>
                <a:gd name="T41" fmla="*/ 2259 h 2281"/>
                <a:gd name="T42" fmla="*/ 1616 w 2306"/>
                <a:gd name="T43" fmla="*/ 2281 h 2281"/>
                <a:gd name="T44" fmla="*/ 514 w 2306"/>
                <a:gd name="T45" fmla="*/ 2270 h 2281"/>
                <a:gd name="T46" fmla="*/ 403 w 2306"/>
                <a:gd name="T47" fmla="*/ 2245 h 2281"/>
                <a:gd name="T48" fmla="*/ 333 w 2306"/>
                <a:gd name="T49" fmla="*/ 2226 h 2281"/>
                <a:gd name="T50" fmla="*/ 333 w 2306"/>
                <a:gd name="T51" fmla="*/ 2226 h 2281"/>
                <a:gd name="T52" fmla="*/ 333 w 2306"/>
                <a:gd name="T53" fmla="*/ 2226 h 2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06" h="2281">
                  <a:moveTo>
                    <a:pt x="333" y="2226"/>
                  </a:moveTo>
                  <a:lnTo>
                    <a:pt x="242" y="2006"/>
                  </a:lnTo>
                  <a:lnTo>
                    <a:pt x="0" y="689"/>
                  </a:lnTo>
                  <a:lnTo>
                    <a:pt x="8" y="536"/>
                  </a:lnTo>
                  <a:lnTo>
                    <a:pt x="92" y="468"/>
                  </a:lnTo>
                  <a:lnTo>
                    <a:pt x="325" y="369"/>
                  </a:lnTo>
                  <a:lnTo>
                    <a:pt x="688" y="280"/>
                  </a:lnTo>
                  <a:lnTo>
                    <a:pt x="1437" y="90"/>
                  </a:lnTo>
                  <a:lnTo>
                    <a:pt x="1844" y="0"/>
                  </a:lnTo>
                  <a:lnTo>
                    <a:pt x="2027" y="0"/>
                  </a:lnTo>
                  <a:lnTo>
                    <a:pt x="2065" y="14"/>
                  </a:lnTo>
                  <a:lnTo>
                    <a:pt x="2065" y="242"/>
                  </a:lnTo>
                  <a:lnTo>
                    <a:pt x="2027" y="597"/>
                  </a:lnTo>
                  <a:lnTo>
                    <a:pt x="2042" y="1097"/>
                  </a:lnTo>
                  <a:lnTo>
                    <a:pt x="2179" y="111"/>
                  </a:lnTo>
                  <a:lnTo>
                    <a:pt x="2223" y="97"/>
                  </a:lnTo>
                  <a:lnTo>
                    <a:pt x="2276" y="219"/>
                  </a:lnTo>
                  <a:lnTo>
                    <a:pt x="2306" y="377"/>
                  </a:lnTo>
                  <a:lnTo>
                    <a:pt x="2207" y="1188"/>
                  </a:lnTo>
                  <a:lnTo>
                    <a:pt x="2072" y="2209"/>
                  </a:lnTo>
                  <a:lnTo>
                    <a:pt x="1974" y="2259"/>
                  </a:lnTo>
                  <a:lnTo>
                    <a:pt x="1616" y="2281"/>
                  </a:lnTo>
                  <a:lnTo>
                    <a:pt x="514" y="2270"/>
                  </a:lnTo>
                  <a:lnTo>
                    <a:pt x="403" y="2245"/>
                  </a:lnTo>
                  <a:lnTo>
                    <a:pt x="333" y="2226"/>
                  </a:lnTo>
                  <a:lnTo>
                    <a:pt x="333" y="2226"/>
                  </a:lnTo>
                  <a:lnTo>
                    <a:pt x="333" y="2226"/>
                  </a:lnTo>
                  <a:close/>
                </a:path>
              </a:pathLst>
            </a:custGeom>
            <a:solidFill>
              <a:srgbClr val="E8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79" name="Freeform 7"/>
            <p:cNvSpPr>
              <a:spLocks noChangeAspect="1"/>
            </p:cNvSpPr>
            <p:nvPr/>
          </p:nvSpPr>
          <p:spPr bwMode="auto">
            <a:xfrm>
              <a:off x="985" y="1023"/>
              <a:ext cx="532" cy="432"/>
            </a:xfrm>
            <a:custGeom>
              <a:avLst/>
              <a:gdLst>
                <a:gd name="T0" fmla="*/ 45 w 1604"/>
                <a:gd name="T1" fmla="*/ 935 h 1612"/>
                <a:gd name="T2" fmla="*/ 21 w 1604"/>
                <a:gd name="T3" fmla="*/ 751 h 1612"/>
                <a:gd name="T4" fmla="*/ 0 w 1604"/>
                <a:gd name="T5" fmla="*/ 582 h 1612"/>
                <a:gd name="T6" fmla="*/ 64 w 1604"/>
                <a:gd name="T7" fmla="*/ 295 h 1612"/>
                <a:gd name="T8" fmla="*/ 252 w 1604"/>
                <a:gd name="T9" fmla="*/ 222 h 1612"/>
                <a:gd name="T10" fmla="*/ 1098 w 1604"/>
                <a:gd name="T11" fmla="*/ 0 h 1612"/>
                <a:gd name="T12" fmla="*/ 1357 w 1604"/>
                <a:gd name="T13" fmla="*/ 6 h 1612"/>
                <a:gd name="T14" fmla="*/ 1551 w 1604"/>
                <a:gd name="T15" fmla="*/ 141 h 1612"/>
                <a:gd name="T16" fmla="*/ 1604 w 1604"/>
                <a:gd name="T17" fmla="*/ 410 h 1612"/>
                <a:gd name="T18" fmla="*/ 1427 w 1604"/>
                <a:gd name="T19" fmla="*/ 1465 h 1612"/>
                <a:gd name="T20" fmla="*/ 233 w 1604"/>
                <a:gd name="T21" fmla="*/ 1612 h 1612"/>
                <a:gd name="T22" fmla="*/ 175 w 1604"/>
                <a:gd name="T23" fmla="*/ 1519 h 1612"/>
                <a:gd name="T24" fmla="*/ 45 w 1604"/>
                <a:gd name="T25" fmla="*/ 935 h 1612"/>
                <a:gd name="T26" fmla="*/ 45 w 1604"/>
                <a:gd name="T27" fmla="*/ 935 h 1612"/>
                <a:gd name="T28" fmla="*/ 45 w 1604"/>
                <a:gd name="T29" fmla="*/ 935 h 1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4" h="1612">
                  <a:moveTo>
                    <a:pt x="45" y="935"/>
                  </a:moveTo>
                  <a:lnTo>
                    <a:pt x="21" y="751"/>
                  </a:lnTo>
                  <a:lnTo>
                    <a:pt x="0" y="582"/>
                  </a:lnTo>
                  <a:lnTo>
                    <a:pt x="64" y="295"/>
                  </a:lnTo>
                  <a:lnTo>
                    <a:pt x="252" y="222"/>
                  </a:lnTo>
                  <a:lnTo>
                    <a:pt x="1098" y="0"/>
                  </a:lnTo>
                  <a:lnTo>
                    <a:pt x="1357" y="6"/>
                  </a:lnTo>
                  <a:lnTo>
                    <a:pt x="1551" y="141"/>
                  </a:lnTo>
                  <a:lnTo>
                    <a:pt x="1604" y="410"/>
                  </a:lnTo>
                  <a:lnTo>
                    <a:pt x="1427" y="1465"/>
                  </a:lnTo>
                  <a:lnTo>
                    <a:pt x="233" y="1612"/>
                  </a:lnTo>
                  <a:lnTo>
                    <a:pt x="175" y="1519"/>
                  </a:lnTo>
                  <a:lnTo>
                    <a:pt x="45" y="935"/>
                  </a:lnTo>
                  <a:lnTo>
                    <a:pt x="45" y="935"/>
                  </a:lnTo>
                  <a:lnTo>
                    <a:pt x="45" y="935"/>
                  </a:lnTo>
                  <a:close/>
                </a:path>
              </a:pathLst>
            </a:custGeom>
            <a:solidFill>
              <a:srgbClr val="A5B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0" name="Freeform 8"/>
            <p:cNvSpPr>
              <a:spLocks noChangeAspect="1"/>
            </p:cNvSpPr>
            <p:nvPr/>
          </p:nvSpPr>
          <p:spPr bwMode="auto">
            <a:xfrm>
              <a:off x="1064" y="1576"/>
              <a:ext cx="470" cy="71"/>
            </a:xfrm>
            <a:custGeom>
              <a:avLst/>
              <a:gdLst>
                <a:gd name="T0" fmla="*/ 0 w 1418"/>
                <a:gd name="T1" fmla="*/ 228 h 266"/>
                <a:gd name="T2" fmla="*/ 46 w 1418"/>
                <a:gd name="T3" fmla="*/ 175 h 266"/>
                <a:gd name="T4" fmla="*/ 333 w 1418"/>
                <a:gd name="T5" fmla="*/ 101 h 266"/>
                <a:gd name="T6" fmla="*/ 871 w 1418"/>
                <a:gd name="T7" fmla="*/ 10 h 266"/>
                <a:gd name="T8" fmla="*/ 1211 w 1418"/>
                <a:gd name="T9" fmla="*/ 25 h 266"/>
                <a:gd name="T10" fmla="*/ 1418 w 1418"/>
                <a:gd name="T11" fmla="*/ 0 h 266"/>
                <a:gd name="T12" fmla="*/ 1384 w 1418"/>
                <a:gd name="T13" fmla="*/ 160 h 266"/>
                <a:gd name="T14" fmla="*/ 818 w 1418"/>
                <a:gd name="T15" fmla="*/ 167 h 266"/>
                <a:gd name="T16" fmla="*/ 310 w 1418"/>
                <a:gd name="T17" fmla="*/ 205 h 266"/>
                <a:gd name="T18" fmla="*/ 61 w 1418"/>
                <a:gd name="T19" fmla="*/ 266 h 266"/>
                <a:gd name="T20" fmla="*/ 0 w 1418"/>
                <a:gd name="T21" fmla="*/ 228 h 266"/>
                <a:gd name="T22" fmla="*/ 0 w 1418"/>
                <a:gd name="T23" fmla="*/ 228 h 266"/>
                <a:gd name="T24" fmla="*/ 0 w 1418"/>
                <a:gd name="T25" fmla="*/ 228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8" h="266">
                  <a:moveTo>
                    <a:pt x="0" y="228"/>
                  </a:moveTo>
                  <a:lnTo>
                    <a:pt x="46" y="175"/>
                  </a:lnTo>
                  <a:lnTo>
                    <a:pt x="333" y="101"/>
                  </a:lnTo>
                  <a:lnTo>
                    <a:pt x="871" y="10"/>
                  </a:lnTo>
                  <a:lnTo>
                    <a:pt x="1211" y="25"/>
                  </a:lnTo>
                  <a:lnTo>
                    <a:pt x="1418" y="0"/>
                  </a:lnTo>
                  <a:lnTo>
                    <a:pt x="1384" y="160"/>
                  </a:lnTo>
                  <a:lnTo>
                    <a:pt x="818" y="167"/>
                  </a:lnTo>
                  <a:lnTo>
                    <a:pt x="310" y="205"/>
                  </a:lnTo>
                  <a:lnTo>
                    <a:pt x="61" y="266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E8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1" name="Freeform 9"/>
            <p:cNvSpPr>
              <a:spLocks noChangeAspect="1"/>
            </p:cNvSpPr>
            <p:nvPr/>
          </p:nvSpPr>
          <p:spPr bwMode="auto">
            <a:xfrm>
              <a:off x="1026" y="1093"/>
              <a:ext cx="193" cy="136"/>
            </a:xfrm>
            <a:custGeom>
              <a:avLst/>
              <a:gdLst>
                <a:gd name="T0" fmla="*/ 399 w 582"/>
                <a:gd name="T1" fmla="*/ 18 h 512"/>
                <a:gd name="T2" fmla="*/ 240 w 582"/>
                <a:gd name="T3" fmla="*/ 59 h 512"/>
                <a:gd name="T4" fmla="*/ 99 w 582"/>
                <a:gd name="T5" fmla="*/ 130 h 512"/>
                <a:gd name="T6" fmla="*/ 34 w 582"/>
                <a:gd name="T7" fmla="*/ 219 h 512"/>
                <a:gd name="T8" fmla="*/ 0 w 582"/>
                <a:gd name="T9" fmla="*/ 318 h 512"/>
                <a:gd name="T10" fmla="*/ 52 w 582"/>
                <a:gd name="T11" fmla="*/ 512 h 512"/>
                <a:gd name="T12" fmla="*/ 164 w 582"/>
                <a:gd name="T13" fmla="*/ 312 h 512"/>
                <a:gd name="T14" fmla="*/ 323 w 582"/>
                <a:gd name="T15" fmla="*/ 130 h 512"/>
                <a:gd name="T16" fmla="*/ 582 w 582"/>
                <a:gd name="T17" fmla="*/ 0 h 512"/>
                <a:gd name="T18" fmla="*/ 399 w 582"/>
                <a:gd name="T19" fmla="*/ 18 h 512"/>
                <a:gd name="T20" fmla="*/ 399 w 582"/>
                <a:gd name="T21" fmla="*/ 18 h 512"/>
                <a:gd name="T22" fmla="*/ 399 w 582"/>
                <a:gd name="T23" fmla="*/ 1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2" h="512">
                  <a:moveTo>
                    <a:pt x="399" y="18"/>
                  </a:moveTo>
                  <a:lnTo>
                    <a:pt x="240" y="59"/>
                  </a:lnTo>
                  <a:lnTo>
                    <a:pt x="99" y="130"/>
                  </a:lnTo>
                  <a:lnTo>
                    <a:pt x="34" y="219"/>
                  </a:lnTo>
                  <a:lnTo>
                    <a:pt x="0" y="318"/>
                  </a:lnTo>
                  <a:lnTo>
                    <a:pt x="52" y="512"/>
                  </a:lnTo>
                  <a:lnTo>
                    <a:pt x="164" y="312"/>
                  </a:lnTo>
                  <a:lnTo>
                    <a:pt x="323" y="130"/>
                  </a:lnTo>
                  <a:lnTo>
                    <a:pt x="582" y="0"/>
                  </a:lnTo>
                  <a:lnTo>
                    <a:pt x="399" y="18"/>
                  </a:lnTo>
                  <a:lnTo>
                    <a:pt x="399" y="18"/>
                  </a:lnTo>
                  <a:lnTo>
                    <a:pt x="399" y="18"/>
                  </a:lnTo>
                  <a:close/>
                </a:path>
              </a:pathLst>
            </a:custGeom>
            <a:solidFill>
              <a:srgbClr val="DBE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2" name="Freeform 10"/>
            <p:cNvSpPr>
              <a:spLocks noChangeAspect="1"/>
            </p:cNvSpPr>
            <p:nvPr/>
          </p:nvSpPr>
          <p:spPr bwMode="auto">
            <a:xfrm>
              <a:off x="1322" y="1261"/>
              <a:ext cx="121" cy="129"/>
            </a:xfrm>
            <a:custGeom>
              <a:avLst/>
              <a:gdLst>
                <a:gd name="T0" fmla="*/ 281 w 365"/>
                <a:gd name="T1" fmla="*/ 64 h 482"/>
                <a:gd name="T2" fmla="*/ 199 w 365"/>
                <a:gd name="T3" fmla="*/ 249 h 482"/>
                <a:gd name="T4" fmla="*/ 0 w 365"/>
                <a:gd name="T5" fmla="*/ 454 h 482"/>
                <a:gd name="T6" fmla="*/ 152 w 365"/>
                <a:gd name="T7" fmla="*/ 482 h 482"/>
                <a:gd name="T8" fmla="*/ 281 w 365"/>
                <a:gd name="T9" fmla="*/ 418 h 482"/>
                <a:gd name="T10" fmla="*/ 323 w 365"/>
                <a:gd name="T11" fmla="*/ 260 h 482"/>
                <a:gd name="T12" fmla="*/ 365 w 365"/>
                <a:gd name="T13" fmla="*/ 0 h 482"/>
                <a:gd name="T14" fmla="*/ 281 w 365"/>
                <a:gd name="T15" fmla="*/ 64 h 482"/>
                <a:gd name="T16" fmla="*/ 281 w 365"/>
                <a:gd name="T17" fmla="*/ 64 h 482"/>
                <a:gd name="T18" fmla="*/ 281 w 365"/>
                <a:gd name="T19" fmla="*/ 64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5" h="482">
                  <a:moveTo>
                    <a:pt x="281" y="64"/>
                  </a:moveTo>
                  <a:lnTo>
                    <a:pt x="199" y="249"/>
                  </a:lnTo>
                  <a:lnTo>
                    <a:pt x="0" y="454"/>
                  </a:lnTo>
                  <a:lnTo>
                    <a:pt x="152" y="482"/>
                  </a:lnTo>
                  <a:lnTo>
                    <a:pt x="281" y="418"/>
                  </a:lnTo>
                  <a:lnTo>
                    <a:pt x="323" y="260"/>
                  </a:lnTo>
                  <a:lnTo>
                    <a:pt x="365" y="0"/>
                  </a:lnTo>
                  <a:lnTo>
                    <a:pt x="281" y="64"/>
                  </a:lnTo>
                  <a:lnTo>
                    <a:pt x="281" y="64"/>
                  </a:lnTo>
                  <a:lnTo>
                    <a:pt x="281" y="64"/>
                  </a:lnTo>
                  <a:close/>
                </a:path>
              </a:pathLst>
            </a:custGeom>
            <a:solidFill>
              <a:srgbClr val="6D76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3" name="Freeform 11"/>
            <p:cNvSpPr>
              <a:spLocks noChangeAspect="1"/>
            </p:cNvSpPr>
            <p:nvPr/>
          </p:nvSpPr>
          <p:spPr bwMode="auto">
            <a:xfrm>
              <a:off x="691" y="1734"/>
              <a:ext cx="1030" cy="179"/>
            </a:xfrm>
            <a:custGeom>
              <a:avLst/>
              <a:gdLst>
                <a:gd name="T0" fmla="*/ 485 w 3108"/>
                <a:gd name="T1" fmla="*/ 0 h 669"/>
                <a:gd name="T2" fmla="*/ 395 w 3108"/>
                <a:gd name="T3" fmla="*/ 54 h 669"/>
                <a:gd name="T4" fmla="*/ 102 w 3108"/>
                <a:gd name="T5" fmla="*/ 432 h 669"/>
                <a:gd name="T6" fmla="*/ 0 w 3108"/>
                <a:gd name="T7" fmla="*/ 485 h 669"/>
                <a:gd name="T8" fmla="*/ 89 w 3108"/>
                <a:gd name="T9" fmla="*/ 626 h 669"/>
                <a:gd name="T10" fmla="*/ 758 w 3108"/>
                <a:gd name="T11" fmla="*/ 592 h 669"/>
                <a:gd name="T12" fmla="*/ 2897 w 3108"/>
                <a:gd name="T13" fmla="*/ 669 h 669"/>
                <a:gd name="T14" fmla="*/ 3108 w 3108"/>
                <a:gd name="T15" fmla="*/ 561 h 669"/>
                <a:gd name="T16" fmla="*/ 2625 w 3108"/>
                <a:gd name="T17" fmla="*/ 508 h 669"/>
                <a:gd name="T18" fmla="*/ 3019 w 3108"/>
                <a:gd name="T19" fmla="*/ 477 h 669"/>
                <a:gd name="T20" fmla="*/ 2927 w 3108"/>
                <a:gd name="T21" fmla="*/ 358 h 669"/>
                <a:gd name="T22" fmla="*/ 2770 w 3108"/>
                <a:gd name="T23" fmla="*/ 137 h 669"/>
                <a:gd name="T24" fmla="*/ 1597 w 3108"/>
                <a:gd name="T25" fmla="*/ 76 h 669"/>
                <a:gd name="T26" fmla="*/ 599 w 3108"/>
                <a:gd name="T27" fmla="*/ 8 h 669"/>
                <a:gd name="T28" fmla="*/ 485 w 3108"/>
                <a:gd name="T29" fmla="*/ 0 h 669"/>
                <a:gd name="T30" fmla="*/ 485 w 3108"/>
                <a:gd name="T31" fmla="*/ 0 h 669"/>
                <a:gd name="T32" fmla="*/ 485 w 3108"/>
                <a:gd name="T33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08" h="669">
                  <a:moveTo>
                    <a:pt x="485" y="0"/>
                  </a:moveTo>
                  <a:lnTo>
                    <a:pt x="395" y="54"/>
                  </a:lnTo>
                  <a:lnTo>
                    <a:pt x="102" y="432"/>
                  </a:lnTo>
                  <a:lnTo>
                    <a:pt x="0" y="485"/>
                  </a:lnTo>
                  <a:lnTo>
                    <a:pt x="89" y="626"/>
                  </a:lnTo>
                  <a:lnTo>
                    <a:pt x="758" y="592"/>
                  </a:lnTo>
                  <a:lnTo>
                    <a:pt x="2897" y="669"/>
                  </a:lnTo>
                  <a:lnTo>
                    <a:pt x="3108" y="561"/>
                  </a:lnTo>
                  <a:lnTo>
                    <a:pt x="2625" y="508"/>
                  </a:lnTo>
                  <a:lnTo>
                    <a:pt x="3019" y="477"/>
                  </a:lnTo>
                  <a:lnTo>
                    <a:pt x="2927" y="358"/>
                  </a:lnTo>
                  <a:lnTo>
                    <a:pt x="2770" y="137"/>
                  </a:lnTo>
                  <a:lnTo>
                    <a:pt x="1597" y="76"/>
                  </a:lnTo>
                  <a:lnTo>
                    <a:pt x="599" y="8"/>
                  </a:lnTo>
                  <a:lnTo>
                    <a:pt x="485" y="0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rgbClr val="E8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4" name="Freeform 12"/>
            <p:cNvSpPr>
              <a:spLocks noChangeAspect="1"/>
            </p:cNvSpPr>
            <p:nvPr/>
          </p:nvSpPr>
          <p:spPr bwMode="auto">
            <a:xfrm>
              <a:off x="894" y="1630"/>
              <a:ext cx="789" cy="175"/>
            </a:xfrm>
            <a:custGeom>
              <a:avLst/>
              <a:gdLst>
                <a:gd name="T0" fmla="*/ 0 w 2382"/>
                <a:gd name="T1" fmla="*/ 334 h 653"/>
                <a:gd name="T2" fmla="*/ 15 w 2382"/>
                <a:gd name="T3" fmla="*/ 154 h 653"/>
                <a:gd name="T4" fmla="*/ 203 w 2382"/>
                <a:gd name="T5" fmla="*/ 146 h 653"/>
                <a:gd name="T6" fmla="*/ 1028 w 2382"/>
                <a:gd name="T7" fmla="*/ 78 h 653"/>
                <a:gd name="T8" fmla="*/ 1369 w 2382"/>
                <a:gd name="T9" fmla="*/ 39 h 653"/>
                <a:gd name="T10" fmla="*/ 2064 w 2382"/>
                <a:gd name="T11" fmla="*/ 32 h 653"/>
                <a:gd name="T12" fmla="*/ 2306 w 2382"/>
                <a:gd name="T13" fmla="*/ 24 h 653"/>
                <a:gd name="T14" fmla="*/ 2382 w 2382"/>
                <a:gd name="T15" fmla="*/ 0 h 653"/>
                <a:gd name="T16" fmla="*/ 2336 w 2382"/>
                <a:gd name="T17" fmla="*/ 653 h 653"/>
                <a:gd name="T18" fmla="*/ 2217 w 2382"/>
                <a:gd name="T19" fmla="*/ 452 h 653"/>
                <a:gd name="T20" fmla="*/ 0 w 2382"/>
                <a:gd name="T21" fmla="*/ 334 h 653"/>
                <a:gd name="T22" fmla="*/ 0 w 2382"/>
                <a:gd name="T23" fmla="*/ 334 h 653"/>
                <a:gd name="T24" fmla="*/ 0 w 2382"/>
                <a:gd name="T25" fmla="*/ 334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82" h="653">
                  <a:moveTo>
                    <a:pt x="0" y="334"/>
                  </a:moveTo>
                  <a:lnTo>
                    <a:pt x="15" y="154"/>
                  </a:lnTo>
                  <a:lnTo>
                    <a:pt x="203" y="146"/>
                  </a:lnTo>
                  <a:lnTo>
                    <a:pt x="1028" y="78"/>
                  </a:lnTo>
                  <a:lnTo>
                    <a:pt x="1369" y="39"/>
                  </a:lnTo>
                  <a:lnTo>
                    <a:pt x="2064" y="32"/>
                  </a:lnTo>
                  <a:lnTo>
                    <a:pt x="2306" y="24"/>
                  </a:lnTo>
                  <a:lnTo>
                    <a:pt x="2382" y="0"/>
                  </a:lnTo>
                  <a:lnTo>
                    <a:pt x="2336" y="653"/>
                  </a:lnTo>
                  <a:lnTo>
                    <a:pt x="2217" y="452"/>
                  </a:lnTo>
                  <a:lnTo>
                    <a:pt x="0" y="334"/>
                  </a:lnTo>
                  <a:lnTo>
                    <a:pt x="0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E8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5" name="Freeform 13"/>
            <p:cNvSpPr>
              <a:spLocks noChangeAspect="1"/>
            </p:cNvSpPr>
            <p:nvPr/>
          </p:nvSpPr>
          <p:spPr bwMode="auto">
            <a:xfrm>
              <a:off x="1099" y="1548"/>
              <a:ext cx="429" cy="77"/>
            </a:xfrm>
            <a:custGeom>
              <a:avLst/>
              <a:gdLst>
                <a:gd name="T0" fmla="*/ 64 w 1292"/>
                <a:gd name="T1" fmla="*/ 0 h 287"/>
                <a:gd name="T2" fmla="*/ 68 w 1292"/>
                <a:gd name="T3" fmla="*/ 91 h 287"/>
                <a:gd name="T4" fmla="*/ 0 w 1292"/>
                <a:gd name="T5" fmla="*/ 226 h 287"/>
                <a:gd name="T6" fmla="*/ 401 w 1292"/>
                <a:gd name="T7" fmla="*/ 137 h 287"/>
                <a:gd name="T8" fmla="*/ 604 w 1292"/>
                <a:gd name="T9" fmla="*/ 173 h 287"/>
                <a:gd name="T10" fmla="*/ 378 w 1292"/>
                <a:gd name="T11" fmla="*/ 287 h 287"/>
                <a:gd name="T12" fmla="*/ 1292 w 1292"/>
                <a:gd name="T13" fmla="*/ 226 h 287"/>
                <a:gd name="T14" fmla="*/ 1273 w 1292"/>
                <a:gd name="T15" fmla="*/ 104 h 287"/>
                <a:gd name="T16" fmla="*/ 1066 w 1292"/>
                <a:gd name="T17" fmla="*/ 129 h 287"/>
                <a:gd name="T18" fmla="*/ 960 w 1292"/>
                <a:gd name="T19" fmla="*/ 15 h 287"/>
                <a:gd name="T20" fmla="*/ 64 w 1292"/>
                <a:gd name="T21" fmla="*/ 0 h 287"/>
                <a:gd name="T22" fmla="*/ 64 w 1292"/>
                <a:gd name="T23" fmla="*/ 0 h 287"/>
                <a:gd name="T24" fmla="*/ 64 w 1292"/>
                <a:gd name="T25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2" h="287">
                  <a:moveTo>
                    <a:pt x="64" y="0"/>
                  </a:moveTo>
                  <a:lnTo>
                    <a:pt x="68" y="91"/>
                  </a:lnTo>
                  <a:lnTo>
                    <a:pt x="0" y="226"/>
                  </a:lnTo>
                  <a:lnTo>
                    <a:pt x="401" y="137"/>
                  </a:lnTo>
                  <a:lnTo>
                    <a:pt x="604" y="173"/>
                  </a:lnTo>
                  <a:lnTo>
                    <a:pt x="378" y="287"/>
                  </a:lnTo>
                  <a:lnTo>
                    <a:pt x="1292" y="226"/>
                  </a:lnTo>
                  <a:lnTo>
                    <a:pt x="1273" y="104"/>
                  </a:lnTo>
                  <a:lnTo>
                    <a:pt x="1066" y="129"/>
                  </a:lnTo>
                  <a:lnTo>
                    <a:pt x="960" y="15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6" name="Freeform 14"/>
            <p:cNvSpPr>
              <a:spLocks noChangeAspect="1"/>
            </p:cNvSpPr>
            <p:nvPr/>
          </p:nvSpPr>
          <p:spPr bwMode="auto">
            <a:xfrm>
              <a:off x="1438" y="1047"/>
              <a:ext cx="200" cy="516"/>
            </a:xfrm>
            <a:custGeom>
              <a:avLst/>
              <a:gdLst>
                <a:gd name="T0" fmla="*/ 72 w 604"/>
                <a:gd name="T1" fmla="*/ 1840 h 1928"/>
                <a:gd name="T2" fmla="*/ 241 w 604"/>
                <a:gd name="T3" fmla="*/ 1787 h 1928"/>
                <a:gd name="T4" fmla="*/ 492 w 604"/>
                <a:gd name="T5" fmla="*/ 348 h 1928"/>
                <a:gd name="T6" fmla="*/ 574 w 604"/>
                <a:gd name="T7" fmla="*/ 0 h 1928"/>
                <a:gd name="T8" fmla="*/ 604 w 604"/>
                <a:gd name="T9" fmla="*/ 107 h 1928"/>
                <a:gd name="T10" fmla="*/ 536 w 604"/>
                <a:gd name="T11" fmla="*/ 850 h 1928"/>
                <a:gd name="T12" fmla="*/ 416 w 604"/>
                <a:gd name="T13" fmla="*/ 1772 h 1928"/>
                <a:gd name="T14" fmla="*/ 389 w 604"/>
                <a:gd name="T15" fmla="*/ 1859 h 1928"/>
                <a:gd name="T16" fmla="*/ 165 w 604"/>
                <a:gd name="T17" fmla="*/ 1928 h 1928"/>
                <a:gd name="T18" fmla="*/ 0 w 604"/>
                <a:gd name="T19" fmla="*/ 1886 h 1928"/>
                <a:gd name="T20" fmla="*/ 72 w 604"/>
                <a:gd name="T21" fmla="*/ 1840 h 1928"/>
                <a:gd name="T22" fmla="*/ 72 w 604"/>
                <a:gd name="T23" fmla="*/ 1840 h 1928"/>
                <a:gd name="T24" fmla="*/ 72 w 604"/>
                <a:gd name="T25" fmla="*/ 1840 h 1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4" h="1928">
                  <a:moveTo>
                    <a:pt x="72" y="1840"/>
                  </a:moveTo>
                  <a:lnTo>
                    <a:pt x="241" y="1787"/>
                  </a:lnTo>
                  <a:lnTo>
                    <a:pt x="492" y="348"/>
                  </a:lnTo>
                  <a:lnTo>
                    <a:pt x="574" y="0"/>
                  </a:lnTo>
                  <a:lnTo>
                    <a:pt x="604" y="107"/>
                  </a:lnTo>
                  <a:lnTo>
                    <a:pt x="536" y="850"/>
                  </a:lnTo>
                  <a:lnTo>
                    <a:pt x="416" y="1772"/>
                  </a:lnTo>
                  <a:lnTo>
                    <a:pt x="389" y="1859"/>
                  </a:lnTo>
                  <a:lnTo>
                    <a:pt x="165" y="1928"/>
                  </a:lnTo>
                  <a:lnTo>
                    <a:pt x="0" y="1886"/>
                  </a:lnTo>
                  <a:lnTo>
                    <a:pt x="72" y="1840"/>
                  </a:lnTo>
                  <a:lnTo>
                    <a:pt x="72" y="1840"/>
                  </a:lnTo>
                  <a:lnTo>
                    <a:pt x="72" y="1840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7" name="Freeform 15"/>
            <p:cNvSpPr>
              <a:spLocks noChangeAspect="1"/>
            </p:cNvSpPr>
            <p:nvPr/>
          </p:nvSpPr>
          <p:spPr bwMode="auto">
            <a:xfrm>
              <a:off x="1067" y="1467"/>
              <a:ext cx="381" cy="51"/>
            </a:xfrm>
            <a:custGeom>
              <a:avLst/>
              <a:gdLst>
                <a:gd name="T0" fmla="*/ 0 w 1152"/>
                <a:gd name="T1" fmla="*/ 103 h 190"/>
                <a:gd name="T2" fmla="*/ 34 w 1152"/>
                <a:gd name="T3" fmla="*/ 190 h 190"/>
                <a:gd name="T4" fmla="*/ 114 w 1152"/>
                <a:gd name="T5" fmla="*/ 151 h 190"/>
                <a:gd name="T6" fmla="*/ 1152 w 1152"/>
                <a:gd name="T7" fmla="*/ 59 h 190"/>
                <a:gd name="T8" fmla="*/ 1152 w 1152"/>
                <a:gd name="T9" fmla="*/ 12 h 190"/>
                <a:gd name="T10" fmla="*/ 696 w 1152"/>
                <a:gd name="T11" fmla="*/ 0 h 190"/>
                <a:gd name="T12" fmla="*/ 0 w 1152"/>
                <a:gd name="T13" fmla="*/ 103 h 190"/>
                <a:gd name="T14" fmla="*/ 0 w 1152"/>
                <a:gd name="T15" fmla="*/ 103 h 190"/>
                <a:gd name="T16" fmla="*/ 0 w 1152"/>
                <a:gd name="T17" fmla="*/ 103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2" h="190">
                  <a:moveTo>
                    <a:pt x="0" y="103"/>
                  </a:moveTo>
                  <a:lnTo>
                    <a:pt x="34" y="190"/>
                  </a:lnTo>
                  <a:lnTo>
                    <a:pt x="114" y="151"/>
                  </a:lnTo>
                  <a:lnTo>
                    <a:pt x="1152" y="59"/>
                  </a:lnTo>
                  <a:lnTo>
                    <a:pt x="1152" y="12"/>
                  </a:lnTo>
                  <a:lnTo>
                    <a:pt x="696" y="0"/>
                  </a:lnTo>
                  <a:lnTo>
                    <a:pt x="0" y="103"/>
                  </a:lnTo>
                  <a:lnTo>
                    <a:pt x="0" y="103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8" name="Freeform 16"/>
            <p:cNvSpPr>
              <a:spLocks noChangeAspect="1"/>
            </p:cNvSpPr>
            <p:nvPr/>
          </p:nvSpPr>
          <p:spPr bwMode="auto">
            <a:xfrm>
              <a:off x="940" y="991"/>
              <a:ext cx="590" cy="447"/>
            </a:xfrm>
            <a:custGeom>
              <a:avLst/>
              <a:gdLst>
                <a:gd name="T0" fmla="*/ 296 w 1783"/>
                <a:gd name="T1" fmla="*/ 1669 h 1669"/>
                <a:gd name="T2" fmla="*/ 23 w 1783"/>
                <a:gd name="T3" fmla="*/ 734 h 1669"/>
                <a:gd name="T4" fmla="*/ 0 w 1783"/>
                <a:gd name="T5" fmla="*/ 508 h 1669"/>
                <a:gd name="T6" fmla="*/ 38 w 1783"/>
                <a:gd name="T7" fmla="*/ 409 h 1669"/>
                <a:gd name="T8" fmla="*/ 196 w 1783"/>
                <a:gd name="T9" fmla="*/ 310 h 1669"/>
                <a:gd name="T10" fmla="*/ 861 w 1783"/>
                <a:gd name="T11" fmla="*/ 129 h 1669"/>
                <a:gd name="T12" fmla="*/ 1595 w 1783"/>
                <a:gd name="T13" fmla="*/ 8 h 1669"/>
                <a:gd name="T14" fmla="*/ 1753 w 1783"/>
                <a:gd name="T15" fmla="*/ 0 h 1669"/>
                <a:gd name="T16" fmla="*/ 1783 w 1783"/>
                <a:gd name="T17" fmla="*/ 76 h 1669"/>
                <a:gd name="T18" fmla="*/ 1730 w 1783"/>
                <a:gd name="T19" fmla="*/ 485 h 1669"/>
                <a:gd name="T20" fmla="*/ 1618 w 1783"/>
                <a:gd name="T21" fmla="*/ 257 h 1669"/>
                <a:gd name="T22" fmla="*/ 1367 w 1783"/>
                <a:gd name="T23" fmla="*/ 114 h 1669"/>
                <a:gd name="T24" fmla="*/ 990 w 1783"/>
                <a:gd name="T25" fmla="*/ 160 h 1669"/>
                <a:gd name="T26" fmla="*/ 310 w 1783"/>
                <a:gd name="T27" fmla="*/ 409 h 1669"/>
                <a:gd name="T28" fmla="*/ 165 w 1783"/>
                <a:gd name="T29" fmla="*/ 553 h 1669"/>
                <a:gd name="T30" fmla="*/ 173 w 1783"/>
                <a:gd name="T31" fmla="*/ 932 h 1669"/>
                <a:gd name="T32" fmla="*/ 317 w 1783"/>
                <a:gd name="T33" fmla="*/ 1348 h 1669"/>
                <a:gd name="T34" fmla="*/ 348 w 1783"/>
                <a:gd name="T35" fmla="*/ 1559 h 1669"/>
                <a:gd name="T36" fmla="*/ 296 w 1783"/>
                <a:gd name="T37" fmla="*/ 1669 h 1669"/>
                <a:gd name="T38" fmla="*/ 296 w 1783"/>
                <a:gd name="T39" fmla="*/ 1669 h 1669"/>
                <a:gd name="T40" fmla="*/ 296 w 1783"/>
                <a:gd name="T41" fmla="*/ 1669 h 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83" h="1669">
                  <a:moveTo>
                    <a:pt x="296" y="1669"/>
                  </a:moveTo>
                  <a:lnTo>
                    <a:pt x="23" y="734"/>
                  </a:lnTo>
                  <a:lnTo>
                    <a:pt x="0" y="508"/>
                  </a:lnTo>
                  <a:lnTo>
                    <a:pt x="38" y="409"/>
                  </a:lnTo>
                  <a:lnTo>
                    <a:pt x="196" y="310"/>
                  </a:lnTo>
                  <a:lnTo>
                    <a:pt x="861" y="129"/>
                  </a:lnTo>
                  <a:lnTo>
                    <a:pt x="1595" y="8"/>
                  </a:lnTo>
                  <a:lnTo>
                    <a:pt x="1753" y="0"/>
                  </a:lnTo>
                  <a:lnTo>
                    <a:pt x="1783" y="76"/>
                  </a:lnTo>
                  <a:lnTo>
                    <a:pt x="1730" y="485"/>
                  </a:lnTo>
                  <a:lnTo>
                    <a:pt x="1618" y="257"/>
                  </a:lnTo>
                  <a:lnTo>
                    <a:pt x="1367" y="114"/>
                  </a:lnTo>
                  <a:lnTo>
                    <a:pt x="990" y="160"/>
                  </a:lnTo>
                  <a:lnTo>
                    <a:pt x="310" y="409"/>
                  </a:lnTo>
                  <a:lnTo>
                    <a:pt x="165" y="553"/>
                  </a:lnTo>
                  <a:lnTo>
                    <a:pt x="173" y="932"/>
                  </a:lnTo>
                  <a:lnTo>
                    <a:pt x="317" y="1348"/>
                  </a:lnTo>
                  <a:lnTo>
                    <a:pt x="348" y="1559"/>
                  </a:lnTo>
                  <a:lnTo>
                    <a:pt x="296" y="1669"/>
                  </a:lnTo>
                  <a:lnTo>
                    <a:pt x="296" y="1669"/>
                  </a:lnTo>
                  <a:lnTo>
                    <a:pt x="296" y="1669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89" name="Freeform 17"/>
            <p:cNvSpPr>
              <a:spLocks noChangeAspect="1"/>
            </p:cNvSpPr>
            <p:nvPr/>
          </p:nvSpPr>
          <p:spPr bwMode="auto">
            <a:xfrm>
              <a:off x="1397" y="1659"/>
              <a:ext cx="254" cy="75"/>
            </a:xfrm>
            <a:custGeom>
              <a:avLst/>
              <a:gdLst>
                <a:gd name="T0" fmla="*/ 0 w 766"/>
                <a:gd name="T1" fmla="*/ 268 h 279"/>
                <a:gd name="T2" fmla="*/ 61 w 766"/>
                <a:gd name="T3" fmla="*/ 0 h 279"/>
                <a:gd name="T4" fmla="*/ 766 w 766"/>
                <a:gd name="T5" fmla="*/ 28 h 279"/>
                <a:gd name="T6" fmla="*/ 741 w 766"/>
                <a:gd name="T7" fmla="*/ 160 h 279"/>
                <a:gd name="T8" fmla="*/ 703 w 766"/>
                <a:gd name="T9" fmla="*/ 84 h 279"/>
                <a:gd name="T10" fmla="*/ 175 w 766"/>
                <a:gd name="T11" fmla="*/ 114 h 279"/>
                <a:gd name="T12" fmla="*/ 76 w 766"/>
                <a:gd name="T13" fmla="*/ 279 h 279"/>
                <a:gd name="T14" fmla="*/ 0 w 766"/>
                <a:gd name="T15" fmla="*/ 268 h 279"/>
                <a:gd name="T16" fmla="*/ 0 w 766"/>
                <a:gd name="T17" fmla="*/ 268 h 279"/>
                <a:gd name="T18" fmla="*/ 0 w 766"/>
                <a:gd name="T19" fmla="*/ 268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6" h="279">
                  <a:moveTo>
                    <a:pt x="0" y="268"/>
                  </a:moveTo>
                  <a:lnTo>
                    <a:pt x="61" y="0"/>
                  </a:lnTo>
                  <a:lnTo>
                    <a:pt x="766" y="28"/>
                  </a:lnTo>
                  <a:lnTo>
                    <a:pt x="741" y="160"/>
                  </a:lnTo>
                  <a:lnTo>
                    <a:pt x="703" y="84"/>
                  </a:lnTo>
                  <a:lnTo>
                    <a:pt x="175" y="114"/>
                  </a:lnTo>
                  <a:lnTo>
                    <a:pt x="76" y="279"/>
                  </a:lnTo>
                  <a:lnTo>
                    <a:pt x="0" y="268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0" name="Freeform 18"/>
            <p:cNvSpPr>
              <a:spLocks noChangeAspect="1"/>
            </p:cNvSpPr>
            <p:nvPr/>
          </p:nvSpPr>
          <p:spPr bwMode="auto">
            <a:xfrm>
              <a:off x="1494" y="1694"/>
              <a:ext cx="125" cy="46"/>
            </a:xfrm>
            <a:custGeom>
              <a:avLst/>
              <a:gdLst>
                <a:gd name="T0" fmla="*/ 0 w 374"/>
                <a:gd name="T1" fmla="*/ 124 h 169"/>
                <a:gd name="T2" fmla="*/ 62 w 374"/>
                <a:gd name="T3" fmla="*/ 164 h 169"/>
                <a:gd name="T4" fmla="*/ 203 w 374"/>
                <a:gd name="T5" fmla="*/ 169 h 169"/>
                <a:gd name="T6" fmla="*/ 207 w 374"/>
                <a:gd name="T7" fmla="*/ 112 h 169"/>
                <a:gd name="T8" fmla="*/ 374 w 374"/>
                <a:gd name="T9" fmla="*/ 15 h 169"/>
                <a:gd name="T10" fmla="*/ 108 w 374"/>
                <a:gd name="T11" fmla="*/ 0 h 169"/>
                <a:gd name="T12" fmla="*/ 47 w 374"/>
                <a:gd name="T13" fmla="*/ 84 h 169"/>
                <a:gd name="T14" fmla="*/ 0 w 374"/>
                <a:gd name="T15" fmla="*/ 124 h 169"/>
                <a:gd name="T16" fmla="*/ 0 w 374"/>
                <a:gd name="T17" fmla="*/ 124 h 169"/>
                <a:gd name="T18" fmla="*/ 0 w 374"/>
                <a:gd name="T19" fmla="*/ 12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4" h="169">
                  <a:moveTo>
                    <a:pt x="0" y="124"/>
                  </a:moveTo>
                  <a:lnTo>
                    <a:pt x="62" y="164"/>
                  </a:lnTo>
                  <a:lnTo>
                    <a:pt x="203" y="169"/>
                  </a:lnTo>
                  <a:lnTo>
                    <a:pt x="207" y="112"/>
                  </a:lnTo>
                  <a:lnTo>
                    <a:pt x="374" y="15"/>
                  </a:lnTo>
                  <a:lnTo>
                    <a:pt x="108" y="0"/>
                  </a:lnTo>
                  <a:lnTo>
                    <a:pt x="47" y="84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1" name="Freeform 19"/>
            <p:cNvSpPr>
              <a:spLocks noChangeAspect="1"/>
            </p:cNvSpPr>
            <p:nvPr/>
          </p:nvSpPr>
          <p:spPr bwMode="auto">
            <a:xfrm>
              <a:off x="681" y="1862"/>
              <a:ext cx="1027" cy="53"/>
            </a:xfrm>
            <a:custGeom>
              <a:avLst/>
              <a:gdLst>
                <a:gd name="T0" fmla="*/ 76 w 3099"/>
                <a:gd name="T1" fmla="*/ 132 h 200"/>
                <a:gd name="T2" fmla="*/ 0 w 3099"/>
                <a:gd name="T3" fmla="*/ 46 h 200"/>
                <a:gd name="T4" fmla="*/ 227 w 3099"/>
                <a:gd name="T5" fmla="*/ 0 h 200"/>
                <a:gd name="T6" fmla="*/ 3025 w 3099"/>
                <a:gd name="T7" fmla="*/ 54 h 200"/>
                <a:gd name="T8" fmla="*/ 3099 w 3099"/>
                <a:gd name="T9" fmla="*/ 113 h 200"/>
                <a:gd name="T10" fmla="*/ 2981 w 3099"/>
                <a:gd name="T11" fmla="*/ 200 h 200"/>
                <a:gd name="T12" fmla="*/ 1481 w 3099"/>
                <a:gd name="T13" fmla="*/ 153 h 200"/>
                <a:gd name="T14" fmla="*/ 493 w 3099"/>
                <a:gd name="T15" fmla="*/ 115 h 200"/>
                <a:gd name="T16" fmla="*/ 179 w 3099"/>
                <a:gd name="T17" fmla="*/ 173 h 200"/>
                <a:gd name="T18" fmla="*/ 76 w 3099"/>
                <a:gd name="T19" fmla="*/ 132 h 200"/>
                <a:gd name="T20" fmla="*/ 76 w 3099"/>
                <a:gd name="T21" fmla="*/ 132 h 200"/>
                <a:gd name="T22" fmla="*/ 76 w 3099"/>
                <a:gd name="T23" fmla="*/ 13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99" h="200">
                  <a:moveTo>
                    <a:pt x="76" y="132"/>
                  </a:moveTo>
                  <a:lnTo>
                    <a:pt x="0" y="46"/>
                  </a:lnTo>
                  <a:lnTo>
                    <a:pt x="227" y="0"/>
                  </a:lnTo>
                  <a:lnTo>
                    <a:pt x="3025" y="54"/>
                  </a:lnTo>
                  <a:lnTo>
                    <a:pt x="3099" y="113"/>
                  </a:lnTo>
                  <a:lnTo>
                    <a:pt x="2981" y="200"/>
                  </a:lnTo>
                  <a:lnTo>
                    <a:pt x="1481" y="153"/>
                  </a:lnTo>
                  <a:lnTo>
                    <a:pt x="493" y="115"/>
                  </a:lnTo>
                  <a:lnTo>
                    <a:pt x="179" y="173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76" y="132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2" name="Freeform 20"/>
            <p:cNvSpPr>
              <a:spLocks noChangeAspect="1"/>
            </p:cNvSpPr>
            <p:nvPr/>
          </p:nvSpPr>
          <p:spPr bwMode="auto">
            <a:xfrm>
              <a:off x="882" y="1605"/>
              <a:ext cx="814" cy="53"/>
            </a:xfrm>
            <a:custGeom>
              <a:avLst/>
              <a:gdLst>
                <a:gd name="T0" fmla="*/ 15 w 2456"/>
                <a:gd name="T1" fmla="*/ 167 h 197"/>
                <a:gd name="T2" fmla="*/ 226 w 2456"/>
                <a:gd name="T3" fmla="*/ 144 h 197"/>
                <a:gd name="T4" fmla="*/ 437 w 2456"/>
                <a:gd name="T5" fmla="*/ 123 h 197"/>
                <a:gd name="T6" fmla="*/ 713 w 2456"/>
                <a:gd name="T7" fmla="*/ 93 h 197"/>
                <a:gd name="T8" fmla="*/ 842 w 2456"/>
                <a:gd name="T9" fmla="*/ 68 h 197"/>
                <a:gd name="T10" fmla="*/ 988 w 2456"/>
                <a:gd name="T11" fmla="*/ 38 h 197"/>
                <a:gd name="T12" fmla="*/ 1237 w 2456"/>
                <a:gd name="T13" fmla="*/ 19 h 197"/>
                <a:gd name="T14" fmla="*/ 1696 w 2456"/>
                <a:gd name="T15" fmla="*/ 0 h 197"/>
                <a:gd name="T16" fmla="*/ 2156 w 2456"/>
                <a:gd name="T17" fmla="*/ 5 h 197"/>
                <a:gd name="T18" fmla="*/ 2251 w 2456"/>
                <a:gd name="T19" fmla="*/ 5 h 197"/>
                <a:gd name="T20" fmla="*/ 2424 w 2456"/>
                <a:gd name="T21" fmla="*/ 17 h 197"/>
                <a:gd name="T22" fmla="*/ 2448 w 2456"/>
                <a:gd name="T23" fmla="*/ 30 h 197"/>
                <a:gd name="T24" fmla="*/ 2456 w 2456"/>
                <a:gd name="T25" fmla="*/ 57 h 197"/>
                <a:gd name="T26" fmla="*/ 2445 w 2456"/>
                <a:gd name="T27" fmla="*/ 79 h 197"/>
                <a:gd name="T28" fmla="*/ 2416 w 2456"/>
                <a:gd name="T29" fmla="*/ 87 h 197"/>
                <a:gd name="T30" fmla="*/ 2251 w 2456"/>
                <a:gd name="T31" fmla="*/ 76 h 197"/>
                <a:gd name="T32" fmla="*/ 2156 w 2456"/>
                <a:gd name="T33" fmla="*/ 76 h 197"/>
                <a:gd name="T34" fmla="*/ 1699 w 2456"/>
                <a:gd name="T35" fmla="*/ 68 h 197"/>
                <a:gd name="T36" fmla="*/ 1241 w 2456"/>
                <a:gd name="T37" fmla="*/ 87 h 197"/>
                <a:gd name="T38" fmla="*/ 1002 w 2456"/>
                <a:gd name="T39" fmla="*/ 104 h 197"/>
                <a:gd name="T40" fmla="*/ 853 w 2456"/>
                <a:gd name="T41" fmla="*/ 133 h 197"/>
                <a:gd name="T42" fmla="*/ 720 w 2456"/>
                <a:gd name="T43" fmla="*/ 152 h 197"/>
                <a:gd name="T44" fmla="*/ 441 w 2456"/>
                <a:gd name="T45" fmla="*/ 174 h 197"/>
                <a:gd name="T46" fmla="*/ 17 w 2456"/>
                <a:gd name="T47" fmla="*/ 197 h 197"/>
                <a:gd name="T48" fmla="*/ 0 w 2456"/>
                <a:gd name="T49" fmla="*/ 182 h 197"/>
                <a:gd name="T50" fmla="*/ 15 w 2456"/>
                <a:gd name="T51" fmla="*/ 167 h 197"/>
                <a:gd name="T52" fmla="*/ 15 w 2456"/>
                <a:gd name="T53" fmla="*/ 167 h 197"/>
                <a:gd name="T54" fmla="*/ 15 w 2456"/>
                <a:gd name="T55" fmla="*/ 16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56" h="197">
                  <a:moveTo>
                    <a:pt x="15" y="167"/>
                  </a:moveTo>
                  <a:lnTo>
                    <a:pt x="226" y="144"/>
                  </a:lnTo>
                  <a:lnTo>
                    <a:pt x="437" y="123"/>
                  </a:lnTo>
                  <a:lnTo>
                    <a:pt x="713" y="93"/>
                  </a:lnTo>
                  <a:lnTo>
                    <a:pt x="842" y="68"/>
                  </a:lnTo>
                  <a:lnTo>
                    <a:pt x="988" y="38"/>
                  </a:lnTo>
                  <a:lnTo>
                    <a:pt x="1237" y="19"/>
                  </a:lnTo>
                  <a:lnTo>
                    <a:pt x="1696" y="0"/>
                  </a:lnTo>
                  <a:lnTo>
                    <a:pt x="2156" y="5"/>
                  </a:lnTo>
                  <a:lnTo>
                    <a:pt x="2251" y="5"/>
                  </a:lnTo>
                  <a:lnTo>
                    <a:pt x="2424" y="17"/>
                  </a:lnTo>
                  <a:lnTo>
                    <a:pt x="2448" y="30"/>
                  </a:lnTo>
                  <a:lnTo>
                    <a:pt x="2456" y="57"/>
                  </a:lnTo>
                  <a:lnTo>
                    <a:pt x="2445" y="79"/>
                  </a:lnTo>
                  <a:lnTo>
                    <a:pt x="2416" y="87"/>
                  </a:lnTo>
                  <a:lnTo>
                    <a:pt x="2251" y="76"/>
                  </a:lnTo>
                  <a:lnTo>
                    <a:pt x="2156" y="76"/>
                  </a:lnTo>
                  <a:lnTo>
                    <a:pt x="1699" y="68"/>
                  </a:lnTo>
                  <a:lnTo>
                    <a:pt x="1241" y="87"/>
                  </a:lnTo>
                  <a:lnTo>
                    <a:pt x="1002" y="104"/>
                  </a:lnTo>
                  <a:lnTo>
                    <a:pt x="853" y="133"/>
                  </a:lnTo>
                  <a:lnTo>
                    <a:pt x="720" y="152"/>
                  </a:lnTo>
                  <a:lnTo>
                    <a:pt x="441" y="174"/>
                  </a:lnTo>
                  <a:lnTo>
                    <a:pt x="17" y="197"/>
                  </a:lnTo>
                  <a:lnTo>
                    <a:pt x="0" y="182"/>
                  </a:lnTo>
                  <a:lnTo>
                    <a:pt x="15" y="167"/>
                  </a:lnTo>
                  <a:lnTo>
                    <a:pt x="15" y="167"/>
                  </a:lnTo>
                  <a:lnTo>
                    <a:pt x="15" y="1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3" name="Freeform 21"/>
            <p:cNvSpPr>
              <a:spLocks noChangeAspect="1"/>
            </p:cNvSpPr>
            <p:nvPr/>
          </p:nvSpPr>
          <p:spPr bwMode="auto">
            <a:xfrm>
              <a:off x="1653" y="1610"/>
              <a:ext cx="52" cy="202"/>
            </a:xfrm>
            <a:custGeom>
              <a:avLst/>
              <a:gdLst>
                <a:gd name="T0" fmla="*/ 156 w 156"/>
                <a:gd name="T1" fmla="*/ 35 h 751"/>
                <a:gd name="T2" fmla="*/ 138 w 156"/>
                <a:gd name="T3" fmla="*/ 244 h 751"/>
                <a:gd name="T4" fmla="*/ 106 w 156"/>
                <a:gd name="T5" fmla="*/ 453 h 751"/>
                <a:gd name="T6" fmla="*/ 85 w 156"/>
                <a:gd name="T7" fmla="*/ 586 h 751"/>
                <a:gd name="T8" fmla="*/ 60 w 156"/>
                <a:gd name="T9" fmla="*/ 751 h 751"/>
                <a:gd name="T10" fmla="*/ 0 w 156"/>
                <a:gd name="T11" fmla="*/ 645 h 751"/>
                <a:gd name="T12" fmla="*/ 17 w 156"/>
                <a:gd name="T13" fmla="*/ 555 h 751"/>
                <a:gd name="T14" fmla="*/ 49 w 156"/>
                <a:gd name="T15" fmla="*/ 443 h 751"/>
                <a:gd name="T16" fmla="*/ 83 w 156"/>
                <a:gd name="T17" fmla="*/ 35 h 751"/>
                <a:gd name="T18" fmla="*/ 95 w 156"/>
                <a:gd name="T19" fmla="*/ 8 h 751"/>
                <a:gd name="T20" fmla="*/ 119 w 156"/>
                <a:gd name="T21" fmla="*/ 0 h 751"/>
                <a:gd name="T22" fmla="*/ 156 w 156"/>
                <a:gd name="T23" fmla="*/ 35 h 751"/>
                <a:gd name="T24" fmla="*/ 156 w 156"/>
                <a:gd name="T25" fmla="*/ 35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" h="751">
                  <a:moveTo>
                    <a:pt x="156" y="35"/>
                  </a:moveTo>
                  <a:lnTo>
                    <a:pt x="138" y="244"/>
                  </a:lnTo>
                  <a:lnTo>
                    <a:pt x="106" y="453"/>
                  </a:lnTo>
                  <a:lnTo>
                    <a:pt x="85" y="586"/>
                  </a:lnTo>
                  <a:lnTo>
                    <a:pt x="60" y="751"/>
                  </a:lnTo>
                  <a:lnTo>
                    <a:pt x="0" y="645"/>
                  </a:lnTo>
                  <a:lnTo>
                    <a:pt x="17" y="555"/>
                  </a:lnTo>
                  <a:lnTo>
                    <a:pt x="49" y="443"/>
                  </a:lnTo>
                  <a:lnTo>
                    <a:pt x="83" y="35"/>
                  </a:lnTo>
                  <a:lnTo>
                    <a:pt x="95" y="8"/>
                  </a:lnTo>
                  <a:lnTo>
                    <a:pt x="119" y="0"/>
                  </a:lnTo>
                  <a:lnTo>
                    <a:pt x="156" y="35"/>
                  </a:lnTo>
                  <a:lnTo>
                    <a:pt x="156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4" name="Freeform 22"/>
            <p:cNvSpPr>
              <a:spLocks noChangeAspect="1"/>
            </p:cNvSpPr>
            <p:nvPr/>
          </p:nvSpPr>
          <p:spPr bwMode="auto">
            <a:xfrm>
              <a:off x="1391" y="1664"/>
              <a:ext cx="24" cy="68"/>
            </a:xfrm>
            <a:custGeom>
              <a:avLst/>
              <a:gdLst>
                <a:gd name="T0" fmla="*/ 70 w 70"/>
                <a:gd name="T1" fmla="*/ 30 h 253"/>
                <a:gd name="T2" fmla="*/ 51 w 70"/>
                <a:gd name="T3" fmla="*/ 97 h 253"/>
                <a:gd name="T4" fmla="*/ 32 w 70"/>
                <a:gd name="T5" fmla="*/ 239 h 253"/>
                <a:gd name="T6" fmla="*/ 17 w 70"/>
                <a:gd name="T7" fmla="*/ 253 h 253"/>
                <a:gd name="T8" fmla="*/ 4 w 70"/>
                <a:gd name="T9" fmla="*/ 238 h 253"/>
                <a:gd name="T10" fmla="*/ 0 w 70"/>
                <a:gd name="T11" fmla="*/ 93 h 253"/>
                <a:gd name="T12" fmla="*/ 26 w 70"/>
                <a:gd name="T13" fmla="*/ 13 h 253"/>
                <a:gd name="T14" fmla="*/ 40 w 70"/>
                <a:gd name="T15" fmla="*/ 0 h 253"/>
                <a:gd name="T16" fmla="*/ 57 w 70"/>
                <a:gd name="T17" fmla="*/ 0 h 253"/>
                <a:gd name="T18" fmla="*/ 70 w 70"/>
                <a:gd name="T19" fmla="*/ 30 h 253"/>
                <a:gd name="T20" fmla="*/ 70 w 70"/>
                <a:gd name="T21" fmla="*/ 30 h 253"/>
                <a:gd name="T22" fmla="*/ 70 w 70"/>
                <a:gd name="T23" fmla="*/ 3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" h="253">
                  <a:moveTo>
                    <a:pt x="70" y="30"/>
                  </a:moveTo>
                  <a:lnTo>
                    <a:pt x="51" y="97"/>
                  </a:lnTo>
                  <a:lnTo>
                    <a:pt x="32" y="239"/>
                  </a:lnTo>
                  <a:lnTo>
                    <a:pt x="17" y="253"/>
                  </a:lnTo>
                  <a:lnTo>
                    <a:pt x="4" y="238"/>
                  </a:lnTo>
                  <a:lnTo>
                    <a:pt x="0" y="93"/>
                  </a:lnTo>
                  <a:lnTo>
                    <a:pt x="26" y="13"/>
                  </a:lnTo>
                  <a:lnTo>
                    <a:pt x="40" y="0"/>
                  </a:lnTo>
                  <a:lnTo>
                    <a:pt x="57" y="0"/>
                  </a:lnTo>
                  <a:lnTo>
                    <a:pt x="70" y="30"/>
                  </a:lnTo>
                  <a:lnTo>
                    <a:pt x="70" y="30"/>
                  </a:lnTo>
                  <a:lnTo>
                    <a:pt x="7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5" name="Freeform 23"/>
            <p:cNvSpPr>
              <a:spLocks noChangeAspect="1"/>
            </p:cNvSpPr>
            <p:nvPr/>
          </p:nvSpPr>
          <p:spPr bwMode="auto">
            <a:xfrm>
              <a:off x="1401" y="1655"/>
              <a:ext cx="254" cy="17"/>
            </a:xfrm>
            <a:custGeom>
              <a:avLst/>
              <a:gdLst>
                <a:gd name="T0" fmla="*/ 21 w 768"/>
                <a:gd name="T1" fmla="*/ 19 h 64"/>
                <a:gd name="T2" fmla="*/ 274 w 768"/>
                <a:gd name="T3" fmla="*/ 0 h 64"/>
                <a:gd name="T4" fmla="*/ 527 w 768"/>
                <a:gd name="T5" fmla="*/ 7 h 64"/>
                <a:gd name="T6" fmla="*/ 755 w 768"/>
                <a:gd name="T7" fmla="*/ 36 h 64"/>
                <a:gd name="T8" fmla="*/ 768 w 768"/>
                <a:gd name="T9" fmla="*/ 51 h 64"/>
                <a:gd name="T10" fmla="*/ 753 w 768"/>
                <a:gd name="T11" fmla="*/ 64 h 64"/>
                <a:gd name="T12" fmla="*/ 525 w 768"/>
                <a:gd name="T13" fmla="*/ 64 h 64"/>
                <a:gd name="T14" fmla="*/ 276 w 768"/>
                <a:gd name="T15" fmla="*/ 51 h 64"/>
                <a:gd name="T16" fmla="*/ 29 w 768"/>
                <a:gd name="T17" fmla="*/ 64 h 64"/>
                <a:gd name="T18" fmla="*/ 0 w 768"/>
                <a:gd name="T19" fmla="*/ 45 h 64"/>
                <a:gd name="T20" fmla="*/ 4 w 768"/>
                <a:gd name="T21" fmla="*/ 28 h 64"/>
                <a:gd name="T22" fmla="*/ 21 w 768"/>
                <a:gd name="T23" fmla="*/ 19 h 64"/>
                <a:gd name="T24" fmla="*/ 21 w 768"/>
                <a:gd name="T25" fmla="*/ 19 h 64"/>
                <a:gd name="T26" fmla="*/ 21 w 768"/>
                <a:gd name="T27" fmla="*/ 1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8" h="64">
                  <a:moveTo>
                    <a:pt x="21" y="19"/>
                  </a:moveTo>
                  <a:lnTo>
                    <a:pt x="274" y="0"/>
                  </a:lnTo>
                  <a:lnTo>
                    <a:pt x="527" y="7"/>
                  </a:lnTo>
                  <a:lnTo>
                    <a:pt x="755" y="36"/>
                  </a:lnTo>
                  <a:lnTo>
                    <a:pt x="768" y="51"/>
                  </a:lnTo>
                  <a:lnTo>
                    <a:pt x="753" y="64"/>
                  </a:lnTo>
                  <a:lnTo>
                    <a:pt x="525" y="64"/>
                  </a:lnTo>
                  <a:lnTo>
                    <a:pt x="276" y="51"/>
                  </a:lnTo>
                  <a:lnTo>
                    <a:pt x="29" y="64"/>
                  </a:lnTo>
                  <a:lnTo>
                    <a:pt x="0" y="45"/>
                  </a:lnTo>
                  <a:lnTo>
                    <a:pt x="4" y="28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1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6" name="Freeform 24"/>
            <p:cNvSpPr>
              <a:spLocks noChangeAspect="1"/>
            </p:cNvSpPr>
            <p:nvPr/>
          </p:nvSpPr>
          <p:spPr bwMode="auto">
            <a:xfrm>
              <a:off x="1489" y="1692"/>
              <a:ext cx="144" cy="33"/>
            </a:xfrm>
            <a:custGeom>
              <a:avLst/>
              <a:gdLst>
                <a:gd name="T0" fmla="*/ 40 w 436"/>
                <a:gd name="T1" fmla="*/ 30 h 125"/>
                <a:gd name="T2" fmla="*/ 31 w 436"/>
                <a:gd name="T3" fmla="*/ 91 h 125"/>
                <a:gd name="T4" fmla="*/ 73 w 436"/>
                <a:gd name="T5" fmla="*/ 70 h 125"/>
                <a:gd name="T6" fmla="*/ 94 w 436"/>
                <a:gd name="T7" fmla="*/ 30 h 125"/>
                <a:gd name="T8" fmla="*/ 101 w 436"/>
                <a:gd name="T9" fmla="*/ 9 h 125"/>
                <a:gd name="T10" fmla="*/ 122 w 436"/>
                <a:gd name="T11" fmla="*/ 1 h 125"/>
                <a:gd name="T12" fmla="*/ 196 w 436"/>
                <a:gd name="T13" fmla="*/ 0 h 125"/>
                <a:gd name="T14" fmla="*/ 345 w 436"/>
                <a:gd name="T15" fmla="*/ 0 h 125"/>
                <a:gd name="T16" fmla="*/ 421 w 436"/>
                <a:gd name="T17" fmla="*/ 17 h 125"/>
                <a:gd name="T18" fmla="*/ 436 w 436"/>
                <a:gd name="T19" fmla="*/ 30 h 125"/>
                <a:gd name="T20" fmla="*/ 421 w 436"/>
                <a:gd name="T21" fmla="*/ 43 h 125"/>
                <a:gd name="T22" fmla="*/ 345 w 436"/>
                <a:gd name="T23" fmla="*/ 66 h 125"/>
                <a:gd name="T24" fmla="*/ 196 w 436"/>
                <a:gd name="T25" fmla="*/ 66 h 125"/>
                <a:gd name="T26" fmla="*/ 145 w 436"/>
                <a:gd name="T27" fmla="*/ 64 h 125"/>
                <a:gd name="T28" fmla="*/ 124 w 436"/>
                <a:gd name="T29" fmla="*/ 91 h 125"/>
                <a:gd name="T30" fmla="*/ 92 w 436"/>
                <a:gd name="T31" fmla="*/ 110 h 125"/>
                <a:gd name="T32" fmla="*/ 16 w 436"/>
                <a:gd name="T33" fmla="*/ 125 h 125"/>
                <a:gd name="T34" fmla="*/ 0 w 436"/>
                <a:gd name="T35" fmla="*/ 112 h 125"/>
                <a:gd name="T36" fmla="*/ 14 w 436"/>
                <a:gd name="T37" fmla="*/ 19 h 125"/>
                <a:gd name="T38" fmla="*/ 33 w 436"/>
                <a:gd name="T39" fmla="*/ 11 h 125"/>
                <a:gd name="T40" fmla="*/ 40 w 436"/>
                <a:gd name="T41" fmla="*/ 30 h 125"/>
                <a:gd name="T42" fmla="*/ 40 w 436"/>
                <a:gd name="T43" fmla="*/ 30 h 125"/>
                <a:gd name="T44" fmla="*/ 40 w 436"/>
                <a:gd name="T45" fmla="*/ 3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6" h="125">
                  <a:moveTo>
                    <a:pt x="40" y="30"/>
                  </a:moveTo>
                  <a:lnTo>
                    <a:pt x="31" y="91"/>
                  </a:lnTo>
                  <a:lnTo>
                    <a:pt x="73" y="70"/>
                  </a:lnTo>
                  <a:lnTo>
                    <a:pt x="94" y="30"/>
                  </a:lnTo>
                  <a:lnTo>
                    <a:pt x="101" y="9"/>
                  </a:lnTo>
                  <a:lnTo>
                    <a:pt x="122" y="1"/>
                  </a:lnTo>
                  <a:lnTo>
                    <a:pt x="196" y="0"/>
                  </a:lnTo>
                  <a:lnTo>
                    <a:pt x="345" y="0"/>
                  </a:lnTo>
                  <a:lnTo>
                    <a:pt x="421" y="17"/>
                  </a:lnTo>
                  <a:lnTo>
                    <a:pt x="436" y="30"/>
                  </a:lnTo>
                  <a:lnTo>
                    <a:pt x="421" y="43"/>
                  </a:lnTo>
                  <a:lnTo>
                    <a:pt x="345" y="66"/>
                  </a:lnTo>
                  <a:lnTo>
                    <a:pt x="196" y="66"/>
                  </a:lnTo>
                  <a:lnTo>
                    <a:pt x="145" y="64"/>
                  </a:lnTo>
                  <a:lnTo>
                    <a:pt x="124" y="91"/>
                  </a:lnTo>
                  <a:lnTo>
                    <a:pt x="92" y="110"/>
                  </a:lnTo>
                  <a:lnTo>
                    <a:pt x="16" y="125"/>
                  </a:lnTo>
                  <a:lnTo>
                    <a:pt x="0" y="112"/>
                  </a:lnTo>
                  <a:lnTo>
                    <a:pt x="14" y="19"/>
                  </a:lnTo>
                  <a:lnTo>
                    <a:pt x="33" y="11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7" name="Freeform 25"/>
            <p:cNvSpPr>
              <a:spLocks noChangeAspect="1"/>
            </p:cNvSpPr>
            <p:nvPr/>
          </p:nvSpPr>
          <p:spPr bwMode="auto">
            <a:xfrm>
              <a:off x="832" y="1712"/>
              <a:ext cx="777" cy="44"/>
            </a:xfrm>
            <a:custGeom>
              <a:avLst/>
              <a:gdLst>
                <a:gd name="T0" fmla="*/ 15 w 2345"/>
                <a:gd name="T1" fmla="*/ 0 h 165"/>
                <a:gd name="T2" fmla="*/ 595 w 2345"/>
                <a:gd name="T3" fmla="*/ 19 h 165"/>
                <a:gd name="T4" fmla="*/ 1703 w 2345"/>
                <a:gd name="T5" fmla="*/ 64 h 165"/>
                <a:gd name="T6" fmla="*/ 2024 w 2345"/>
                <a:gd name="T7" fmla="*/ 76 h 165"/>
                <a:gd name="T8" fmla="*/ 2311 w 2345"/>
                <a:gd name="T9" fmla="*/ 95 h 165"/>
                <a:gd name="T10" fmla="*/ 2338 w 2345"/>
                <a:gd name="T11" fmla="*/ 104 h 165"/>
                <a:gd name="T12" fmla="*/ 2345 w 2345"/>
                <a:gd name="T13" fmla="*/ 129 h 165"/>
                <a:gd name="T14" fmla="*/ 2338 w 2345"/>
                <a:gd name="T15" fmla="*/ 154 h 165"/>
                <a:gd name="T16" fmla="*/ 2311 w 2345"/>
                <a:gd name="T17" fmla="*/ 165 h 165"/>
                <a:gd name="T18" fmla="*/ 2019 w 2345"/>
                <a:gd name="T19" fmla="*/ 146 h 165"/>
                <a:gd name="T20" fmla="*/ 1697 w 2345"/>
                <a:gd name="T21" fmla="*/ 135 h 165"/>
                <a:gd name="T22" fmla="*/ 591 w 2345"/>
                <a:gd name="T23" fmla="*/ 70 h 165"/>
                <a:gd name="T24" fmla="*/ 302 w 2345"/>
                <a:gd name="T25" fmla="*/ 43 h 165"/>
                <a:gd name="T26" fmla="*/ 15 w 2345"/>
                <a:gd name="T27" fmla="*/ 28 h 165"/>
                <a:gd name="T28" fmla="*/ 0 w 2345"/>
                <a:gd name="T29" fmla="*/ 13 h 165"/>
                <a:gd name="T30" fmla="*/ 15 w 2345"/>
                <a:gd name="T31" fmla="*/ 0 h 165"/>
                <a:gd name="T32" fmla="*/ 15 w 2345"/>
                <a:gd name="T33" fmla="*/ 0 h 165"/>
                <a:gd name="T34" fmla="*/ 15 w 2345"/>
                <a:gd name="T35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45" h="165">
                  <a:moveTo>
                    <a:pt x="15" y="0"/>
                  </a:moveTo>
                  <a:lnTo>
                    <a:pt x="595" y="19"/>
                  </a:lnTo>
                  <a:lnTo>
                    <a:pt x="1703" y="64"/>
                  </a:lnTo>
                  <a:lnTo>
                    <a:pt x="2024" y="76"/>
                  </a:lnTo>
                  <a:lnTo>
                    <a:pt x="2311" y="95"/>
                  </a:lnTo>
                  <a:lnTo>
                    <a:pt x="2338" y="104"/>
                  </a:lnTo>
                  <a:lnTo>
                    <a:pt x="2345" y="129"/>
                  </a:lnTo>
                  <a:lnTo>
                    <a:pt x="2338" y="154"/>
                  </a:lnTo>
                  <a:lnTo>
                    <a:pt x="2311" y="165"/>
                  </a:lnTo>
                  <a:lnTo>
                    <a:pt x="2019" y="146"/>
                  </a:lnTo>
                  <a:lnTo>
                    <a:pt x="1697" y="135"/>
                  </a:lnTo>
                  <a:lnTo>
                    <a:pt x="591" y="70"/>
                  </a:lnTo>
                  <a:lnTo>
                    <a:pt x="302" y="43"/>
                  </a:lnTo>
                  <a:lnTo>
                    <a:pt x="15" y="28"/>
                  </a:lnTo>
                  <a:lnTo>
                    <a:pt x="0" y="13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8" name="Freeform 26"/>
            <p:cNvSpPr>
              <a:spLocks noChangeAspect="1"/>
            </p:cNvSpPr>
            <p:nvPr/>
          </p:nvSpPr>
          <p:spPr bwMode="auto">
            <a:xfrm>
              <a:off x="716" y="1846"/>
              <a:ext cx="709" cy="34"/>
            </a:xfrm>
            <a:custGeom>
              <a:avLst/>
              <a:gdLst>
                <a:gd name="T0" fmla="*/ 23 w 2137"/>
                <a:gd name="T1" fmla="*/ 5 h 127"/>
                <a:gd name="T2" fmla="*/ 409 w 2137"/>
                <a:gd name="T3" fmla="*/ 0 h 127"/>
                <a:gd name="T4" fmla="*/ 1047 w 2137"/>
                <a:gd name="T5" fmla="*/ 22 h 127"/>
                <a:gd name="T6" fmla="*/ 1346 w 2137"/>
                <a:gd name="T7" fmla="*/ 39 h 127"/>
                <a:gd name="T8" fmla="*/ 1684 w 2137"/>
                <a:gd name="T9" fmla="*/ 55 h 127"/>
                <a:gd name="T10" fmla="*/ 1905 w 2137"/>
                <a:gd name="T11" fmla="*/ 70 h 127"/>
                <a:gd name="T12" fmla="*/ 2123 w 2137"/>
                <a:gd name="T13" fmla="*/ 81 h 127"/>
                <a:gd name="T14" fmla="*/ 2137 w 2137"/>
                <a:gd name="T15" fmla="*/ 95 h 127"/>
                <a:gd name="T16" fmla="*/ 2123 w 2137"/>
                <a:gd name="T17" fmla="*/ 110 h 127"/>
                <a:gd name="T18" fmla="*/ 1903 w 2137"/>
                <a:gd name="T19" fmla="*/ 119 h 127"/>
                <a:gd name="T20" fmla="*/ 1682 w 2137"/>
                <a:gd name="T21" fmla="*/ 127 h 127"/>
                <a:gd name="T22" fmla="*/ 1045 w 2137"/>
                <a:gd name="T23" fmla="*/ 95 h 127"/>
                <a:gd name="T24" fmla="*/ 747 w 2137"/>
                <a:gd name="T25" fmla="*/ 79 h 127"/>
                <a:gd name="T26" fmla="*/ 409 w 2137"/>
                <a:gd name="T27" fmla="*/ 74 h 127"/>
                <a:gd name="T28" fmla="*/ 24 w 2137"/>
                <a:gd name="T29" fmla="*/ 55 h 127"/>
                <a:gd name="T30" fmla="*/ 0 w 2137"/>
                <a:gd name="T31" fmla="*/ 30 h 127"/>
                <a:gd name="T32" fmla="*/ 5 w 2137"/>
                <a:gd name="T33" fmla="*/ 13 h 127"/>
                <a:gd name="T34" fmla="*/ 23 w 2137"/>
                <a:gd name="T35" fmla="*/ 5 h 127"/>
                <a:gd name="T36" fmla="*/ 23 w 2137"/>
                <a:gd name="T37" fmla="*/ 5 h 127"/>
                <a:gd name="T38" fmla="*/ 23 w 2137"/>
                <a:gd name="T39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37" h="127">
                  <a:moveTo>
                    <a:pt x="23" y="5"/>
                  </a:moveTo>
                  <a:lnTo>
                    <a:pt x="409" y="0"/>
                  </a:lnTo>
                  <a:lnTo>
                    <a:pt x="1047" y="22"/>
                  </a:lnTo>
                  <a:lnTo>
                    <a:pt x="1346" y="39"/>
                  </a:lnTo>
                  <a:lnTo>
                    <a:pt x="1684" y="55"/>
                  </a:lnTo>
                  <a:lnTo>
                    <a:pt x="1905" y="70"/>
                  </a:lnTo>
                  <a:lnTo>
                    <a:pt x="2123" y="81"/>
                  </a:lnTo>
                  <a:lnTo>
                    <a:pt x="2137" y="95"/>
                  </a:lnTo>
                  <a:lnTo>
                    <a:pt x="2123" y="110"/>
                  </a:lnTo>
                  <a:lnTo>
                    <a:pt x="1903" y="119"/>
                  </a:lnTo>
                  <a:lnTo>
                    <a:pt x="1682" y="127"/>
                  </a:lnTo>
                  <a:lnTo>
                    <a:pt x="1045" y="95"/>
                  </a:lnTo>
                  <a:lnTo>
                    <a:pt x="747" y="79"/>
                  </a:lnTo>
                  <a:lnTo>
                    <a:pt x="409" y="74"/>
                  </a:lnTo>
                  <a:lnTo>
                    <a:pt x="24" y="55"/>
                  </a:lnTo>
                  <a:lnTo>
                    <a:pt x="0" y="30"/>
                  </a:lnTo>
                  <a:lnTo>
                    <a:pt x="5" y="13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99" name="Freeform 27"/>
            <p:cNvSpPr>
              <a:spLocks noChangeAspect="1"/>
            </p:cNvSpPr>
            <p:nvPr/>
          </p:nvSpPr>
          <p:spPr bwMode="auto">
            <a:xfrm>
              <a:off x="1631" y="1749"/>
              <a:ext cx="94" cy="113"/>
            </a:xfrm>
            <a:custGeom>
              <a:avLst/>
              <a:gdLst>
                <a:gd name="T0" fmla="*/ 25 w 285"/>
                <a:gd name="T1" fmla="*/ 8 h 422"/>
                <a:gd name="T2" fmla="*/ 53 w 285"/>
                <a:gd name="T3" fmla="*/ 69 h 422"/>
                <a:gd name="T4" fmla="*/ 82 w 285"/>
                <a:gd name="T5" fmla="*/ 120 h 422"/>
                <a:gd name="T6" fmla="*/ 116 w 285"/>
                <a:gd name="T7" fmla="*/ 170 h 422"/>
                <a:gd name="T8" fmla="*/ 160 w 285"/>
                <a:gd name="T9" fmla="*/ 223 h 422"/>
                <a:gd name="T10" fmla="*/ 285 w 285"/>
                <a:gd name="T11" fmla="*/ 390 h 422"/>
                <a:gd name="T12" fmla="*/ 278 w 285"/>
                <a:gd name="T13" fmla="*/ 415 h 422"/>
                <a:gd name="T14" fmla="*/ 257 w 285"/>
                <a:gd name="T15" fmla="*/ 422 h 422"/>
                <a:gd name="T16" fmla="*/ 225 w 285"/>
                <a:gd name="T17" fmla="*/ 394 h 422"/>
                <a:gd name="T18" fmla="*/ 213 w 285"/>
                <a:gd name="T19" fmla="*/ 350 h 422"/>
                <a:gd name="T20" fmla="*/ 188 w 285"/>
                <a:gd name="T21" fmla="*/ 316 h 422"/>
                <a:gd name="T22" fmla="*/ 124 w 285"/>
                <a:gd name="T23" fmla="*/ 251 h 422"/>
                <a:gd name="T24" fmla="*/ 52 w 285"/>
                <a:gd name="T25" fmla="*/ 141 h 422"/>
                <a:gd name="T26" fmla="*/ 0 w 285"/>
                <a:gd name="T27" fmla="*/ 19 h 422"/>
                <a:gd name="T28" fmla="*/ 8 w 285"/>
                <a:gd name="T29" fmla="*/ 0 h 422"/>
                <a:gd name="T30" fmla="*/ 25 w 285"/>
                <a:gd name="T31" fmla="*/ 8 h 422"/>
                <a:gd name="T32" fmla="*/ 25 w 285"/>
                <a:gd name="T33" fmla="*/ 8 h 422"/>
                <a:gd name="T34" fmla="*/ 25 w 285"/>
                <a:gd name="T35" fmla="*/ 8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422">
                  <a:moveTo>
                    <a:pt x="25" y="8"/>
                  </a:moveTo>
                  <a:lnTo>
                    <a:pt x="53" y="69"/>
                  </a:lnTo>
                  <a:lnTo>
                    <a:pt x="82" y="120"/>
                  </a:lnTo>
                  <a:lnTo>
                    <a:pt x="116" y="170"/>
                  </a:lnTo>
                  <a:lnTo>
                    <a:pt x="160" y="223"/>
                  </a:lnTo>
                  <a:lnTo>
                    <a:pt x="285" y="390"/>
                  </a:lnTo>
                  <a:lnTo>
                    <a:pt x="278" y="415"/>
                  </a:lnTo>
                  <a:lnTo>
                    <a:pt x="257" y="422"/>
                  </a:lnTo>
                  <a:lnTo>
                    <a:pt x="225" y="394"/>
                  </a:lnTo>
                  <a:lnTo>
                    <a:pt x="213" y="350"/>
                  </a:lnTo>
                  <a:lnTo>
                    <a:pt x="188" y="316"/>
                  </a:lnTo>
                  <a:lnTo>
                    <a:pt x="124" y="251"/>
                  </a:lnTo>
                  <a:lnTo>
                    <a:pt x="52" y="141"/>
                  </a:lnTo>
                  <a:lnTo>
                    <a:pt x="0" y="19"/>
                  </a:lnTo>
                  <a:lnTo>
                    <a:pt x="8" y="0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0" name="Freeform 28"/>
            <p:cNvSpPr>
              <a:spLocks noChangeAspect="1"/>
            </p:cNvSpPr>
            <p:nvPr/>
          </p:nvSpPr>
          <p:spPr bwMode="auto">
            <a:xfrm>
              <a:off x="1674" y="1873"/>
              <a:ext cx="54" cy="43"/>
            </a:xfrm>
            <a:custGeom>
              <a:avLst/>
              <a:gdLst>
                <a:gd name="T0" fmla="*/ 164 w 164"/>
                <a:gd name="T1" fmla="*/ 21 h 162"/>
                <a:gd name="T2" fmla="*/ 135 w 164"/>
                <a:gd name="T3" fmla="*/ 61 h 162"/>
                <a:gd name="T4" fmla="*/ 107 w 164"/>
                <a:gd name="T5" fmla="*/ 95 h 162"/>
                <a:gd name="T6" fmla="*/ 42 w 164"/>
                <a:gd name="T7" fmla="*/ 162 h 162"/>
                <a:gd name="T8" fmla="*/ 6 w 164"/>
                <a:gd name="T9" fmla="*/ 162 h 162"/>
                <a:gd name="T10" fmla="*/ 0 w 164"/>
                <a:gd name="T11" fmla="*/ 147 h 162"/>
                <a:gd name="T12" fmla="*/ 6 w 164"/>
                <a:gd name="T13" fmla="*/ 128 h 162"/>
                <a:gd name="T14" fmla="*/ 139 w 164"/>
                <a:gd name="T15" fmla="*/ 4 h 162"/>
                <a:gd name="T16" fmla="*/ 160 w 164"/>
                <a:gd name="T17" fmla="*/ 0 h 162"/>
                <a:gd name="T18" fmla="*/ 164 w 164"/>
                <a:gd name="T19" fmla="*/ 21 h 162"/>
                <a:gd name="T20" fmla="*/ 164 w 164"/>
                <a:gd name="T21" fmla="*/ 21 h 162"/>
                <a:gd name="T22" fmla="*/ 164 w 164"/>
                <a:gd name="T23" fmla="*/ 2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4" h="162">
                  <a:moveTo>
                    <a:pt x="164" y="21"/>
                  </a:moveTo>
                  <a:lnTo>
                    <a:pt x="135" y="61"/>
                  </a:lnTo>
                  <a:lnTo>
                    <a:pt x="107" y="95"/>
                  </a:lnTo>
                  <a:lnTo>
                    <a:pt x="42" y="162"/>
                  </a:lnTo>
                  <a:lnTo>
                    <a:pt x="6" y="162"/>
                  </a:lnTo>
                  <a:lnTo>
                    <a:pt x="0" y="147"/>
                  </a:lnTo>
                  <a:lnTo>
                    <a:pt x="6" y="128"/>
                  </a:lnTo>
                  <a:lnTo>
                    <a:pt x="139" y="4"/>
                  </a:lnTo>
                  <a:lnTo>
                    <a:pt x="160" y="0"/>
                  </a:lnTo>
                  <a:lnTo>
                    <a:pt x="164" y="21"/>
                  </a:lnTo>
                  <a:lnTo>
                    <a:pt x="164" y="21"/>
                  </a:lnTo>
                  <a:lnTo>
                    <a:pt x="164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1" name="Freeform 29"/>
            <p:cNvSpPr>
              <a:spLocks noChangeAspect="1"/>
            </p:cNvSpPr>
            <p:nvPr/>
          </p:nvSpPr>
          <p:spPr bwMode="auto">
            <a:xfrm>
              <a:off x="698" y="1889"/>
              <a:ext cx="994" cy="33"/>
            </a:xfrm>
            <a:custGeom>
              <a:avLst/>
              <a:gdLst>
                <a:gd name="T0" fmla="*/ 24 w 3000"/>
                <a:gd name="T1" fmla="*/ 21 h 122"/>
                <a:gd name="T2" fmla="*/ 190 w 3000"/>
                <a:gd name="T3" fmla="*/ 34 h 122"/>
                <a:gd name="T4" fmla="*/ 323 w 3000"/>
                <a:gd name="T5" fmla="*/ 15 h 122"/>
                <a:gd name="T6" fmla="*/ 439 w 3000"/>
                <a:gd name="T7" fmla="*/ 4 h 122"/>
                <a:gd name="T8" fmla="*/ 688 w 3000"/>
                <a:gd name="T9" fmla="*/ 0 h 122"/>
                <a:gd name="T10" fmla="*/ 792 w 3000"/>
                <a:gd name="T11" fmla="*/ 0 h 122"/>
                <a:gd name="T12" fmla="*/ 1891 w 3000"/>
                <a:gd name="T13" fmla="*/ 21 h 122"/>
                <a:gd name="T14" fmla="*/ 1983 w 3000"/>
                <a:gd name="T15" fmla="*/ 23 h 122"/>
                <a:gd name="T16" fmla="*/ 2030 w 3000"/>
                <a:gd name="T17" fmla="*/ 25 h 122"/>
                <a:gd name="T18" fmla="*/ 2300 w 3000"/>
                <a:gd name="T19" fmla="*/ 32 h 122"/>
                <a:gd name="T20" fmla="*/ 2346 w 3000"/>
                <a:gd name="T21" fmla="*/ 40 h 122"/>
                <a:gd name="T22" fmla="*/ 2927 w 3000"/>
                <a:gd name="T23" fmla="*/ 61 h 122"/>
                <a:gd name="T24" fmla="*/ 3000 w 3000"/>
                <a:gd name="T25" fmla="*/ 61 h 122"/>
                <a:gd name="T26" fmla="*/ 2973 w 3000"/>
                <a:gd name="T27" fmla="*/ 112 h 122"/>
                <a:gd name="T28" fmla="*/ 2927 w 3000"/>
                <a:gd name="T29" fmla="*/ 122 h 122"/>
                <a:gd name="T30" fmla="*/ 2635 w 3000"/>
                <a:gd name="T31" fmla="*/ 107 h 122"/>
                <a:gd name="T32" fmla="*/ 2344 w 3000"/>
                <a:gd name="T33" fmla="*/ 91 h 122"/>
                <a:gd name="T34" fmla="*/ 2296 w 3000"/>
                <a:gd name="T35" fmla="*/ 89 h 122"/>
                <a:gd name="T36" fmla="*/ 2026 w 3000"/>
                <a:gd name="T37" fmla="*/ 82 h 122"/>
                <a:gd name="T38" fmla="*/ 1981 w 3000"/>
                <a:gd name="T39" fmla="*/ 74 h 122"/>
                <a:gd name="T40" fmla="*/ 1891 w 3000"/>
                <a:gd name="T41" fmla="*/ 78 h 122"/>
                <a:gd name="T42" fmla="*/ 792 w 3000"/>
                <a:gd name="T43" fmla="*/ 55 h 122"/>
                <a:gd name="T44" fmla="*/ 688 w 3000"/>
                <a:gd name="T45" fmla="*/ 55 h 122"/>
                <a:gd name="T46" fmla="*/ 441 w 3000"/>
                <a:gd name="T47" fmla="*/ 46 h 122"/>
                <a:gd name="T48" fmla="*/ 194 w 3000"/>
                <a:gd name="T49" fmla="*/ 63 h 122"/>
                <a:gd name="T50" fmla="*/ 17 w 3000"/>
                <a:gd name="T51" fmla="*/ 63 h 122"/>
                <a:gd name="T52" fmla="*/ 0 w 3000"/>
                <a:gd name="T53" fmla="*/ 38 h 122"/>
                <a:gd name="T54" fmla="*/ 7 w 3000"/>
                <a:gd name="T55" fmla="*/ 25 h 122"/>
                <a:gd name="T56" fmla="*/ 24 w 3000"/>
                <a:gd name="T57" fmla="*/ 21 h 122"/>
                <a:gd name="T58" fmla="*/ 24 w 3000"/>
                <a:gd name="T59" fmla="*/ 21 h 122"/>
                <a:gd name="T60" fmla="*/ 24 w 3000"/>
                <a:gd name="T61" fmla="*/ 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000" h="122">
                  <a:moveTo>
                    <a:pt x="24" y="21"/>
                  </a:moveTo>
                  <a:lnTo>
                    <a:pt x="190" y="34"/>
                  </a:lnTo>
                  <a:lnTo>
                    <a:pt x="323" y="15"/>
                  </a:lnTo>
                  <a:lnTo>
                    <a:pt x="439" y="4"/>
                  </a:lnTo>
                  <a:lnTo>
                    <a:pt x="688" y="0"/>
                  </a:lnTo>
                  <a:lnTo>
                    <a:pt x="792" y="0"/>
                  </a:lnTo>
                  <a:lnTo>
                    <a:pt x="1891" y="21"/>
                  </a:lnTo>
                  <a:lnTo>
                    <a:pt x="1983" y="23"/>
                  </a:lnTo>
                  <a:lnTo>
                    <a:pt x="2030" y="25"/>
                  </a:lnTo>
                  <a:lnTo>
                    <a:pt x="2300" y="32"/>
                  </a:lnTo>
                  <a:lnTo>
                    <a:pt x="2346" y="40"/>
                  </a:lnTo>
                  <a:lnTo>
                    <a:pt x="2927" y="61"/>
                  </a:lnTo>
                  <a:lnTo>
                    <a:pt x="3000" y="61"/>
                  </a:lnTo>
                  <a:lnTo>
                    <a:pt x="2973" y="112"/>
                  </a:lnTo>
                  <a:lnTo>
                    <a:pt x="2927" y="122"/>
                  </a:lnTo>
                  <a:lnTo>
                    <a:pt x="2635" y="107"/>
                  </a:lnTo>
                  <a:lnTo>
                    <a:pt x="2344" y="91"/>
                  </a:lnTo>
                  <a:lnTo>
                    <a:pt x="2296" y="89"/>
                  </a:lnTo>
                  <a:lnTo>
                    <a:pt x="2026" y="82"/>
                  </a:lnTo>
                  <a:lnTo>
                    <a:pt x="1981" y="74"/>
                  </a:lnTo>
                  <a:lnTo>
                    <a:pt x="1891" y="78"/>
                  </a:lnTo>
                  <a:lnTo>
                    <a:pt x="792" y="55"/>
                  </a:lnTo>
                  <a:lnTo>
                    <a:pt x="688" y="55"/>
                  </a:lnTo>
                  <a:lnTo>
                    <a:pt x="441" y="46"/>
                  </a:lnTo>
                  <a:lnTo>
                    <a:pt x="194" y="63"/>
                  </a:lnTo>
                  <a:lnTo>
                    <a:pt x="17" y="63"/>
                  </a:lnTo>
                  <a:lnTo>
                    <a:pt x="0" y="38"/>
                  </a:lnTo>
                  <a:lnTo>
                    <a:pt x="7" y="25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2" name="Freeform 30"/>
            <p:cNvSpPr>
              <a:spLocks noChangeAspect="1"/>
            </p:cNvSpPr>
            <p:nvPr/>
          </p:nvSpPr>
          <p:spPr bwMode="auto">
            <a:xfrm>
              <a:off x="885" y="1755"/>
              <a:ext cx="530" cy="45"/>
            </a:xfrm>
            <a:custGeom>
              <a:avLst/>
              <a:gdLst>
                <a:gd name="T0" fmla="*/ 29 w 1599"/>
                <a:gd name="T1" fmla="*/ 0 h 168"/>
                <a:gd name="T2" fmla="*/ 400 w 1599"/>
                <a:gd name="T3" fmla="*/ 15 h 168"/>
                <a:gd name="T4" fmla="*/ 643 w 1599"/>
                <a:gd name="T5" fmla="*/ 40 h 168"/>
                <a:gd name="T6" fmla="*/ 856 w 1599"/>
                <a:gd name="T7" fmla="*/ 59 h 168"/>
                <a:gd name="T8" fmla="*/ 1314 w 1599"/>
                <a:gd name="T9" fmla="*/ 99 h 168"/>
                <a:gd name="T10" fmla="*/ 1449 w 1599"/>
                <a:gd name="T11" fmla="*/ 120 h 168"/>
                <a:gd name="T12" fmla="*/ 1586 w 1599"/>
                <a:gd name="T13" fmla="*/ 137 h 168"/>
                <a:gd name="T14" fmla="*/ 1599 w 1599"/>
                <a:gd name="T15" fmla="*/ 152 h 168"/>
                <a:gd name="T16" fmla="*/ 1586 w 1599"/>
                <a:gd name="T17" fmla="*/ 166 h 168"/>
                <a:gd name="T18" fmla="*/ 1308 w 1599"/>
                <a:gd name="T19" fmla="*/ 168 h 168"/>
                <a:gd name="T20" fmla="*/ 392 w 1599"/>
                <a:gd name="T21" fmla="*/ 82 h 168"/>
                <a:gd name="T22" fmla="*/ 23 w 1599"/>
                <a:gd name="T23" fmla="*/ 52 h 168"/>
                <a:gd name="T24" fmla="*/ 0 w 1599"/>
                <a:gd name="T25" fmla="*/ 23 h 168"/>
                <a:gd name="T26" fmla="*/ 10 w 1599"/>
                <a:gd name="T27" fmla="*/ 4 h 168"/>
                <a:gd name="T28" fmla="*/ 29 w 1599"/>
                <a:gd name="T29" fmla="*/ 0 h 168"/>
                <a:gd name="T30" fmla="*/ 29 w 1599"/>
                <a:gd name="T31" fmla="*/ 0 h 168"/>
                <a:gd name="T32" fmla="*/ 29 w 1599"/>
                <a:gd name="T3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99" h="168">
                  <a:moveTo>
                    <a:pt x="29" y="0"/>
                  </a:moveTo>
                  <a:lnTo>
                    <a:pt x="400" y="15"/>
                  </a:lnTo>
                  <a:lnTo>
                    <a:pt x="643" y="40"/>
                  </a:lnTo>
                  <a:lnTo>
                    <a:pt x="856" y="59"/>
                  </a:lnTo>
                  <a:lnTo>
                    <a:pt x="1314" y="99"/>
                  </a:lnTo>
                  <a:lnTo>
                    <a:pt x="1449" y="120"/>
                  </a:lnTo>
                  <a:lnTo>
                    <a:pt x="1586" y="137"/>
                  </a:lnTo>
                  <a:lnTo>
                    <a:pt x="1599" y="152"/>
                  </a:lnTo>
                  <a:lnTo>
                    <a:pt x="1586" y="166"/>
                  </a:lnTo>
                  <a:lnTo>
                    <a:pt x="1308" y="168"/>
                  </a:lnTo>
                  <a:lnTo>
                    <a:pt x="392" y="82"/>
                  </a:lnTo>
                  <a:lnTo>
                    <a:pt x="23" y="52"/>
                  </a:lnTo>
                  <a:lnTo>
                    <a:pt x="0" y="23"/>
                  </a:lnTo>
                  <a:lnTo>
                    <a:pt x="10" y="4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3" name="Freeform 31"/>
            <p:cNvSpPr>
              <a:spLocks noChangeAspect="1"/>
            </p:cNvSpPr>
            <p:nvPr/>
          </p:nvSpPr>
          <p:spPr bwMode="auto">
            <a:xfrm>
              <a:off x="858" y="1796"/>
              <a:ext cx="386" cy="33"/>
            </a:xfrm>
            <a:custGeom>
              <a:avLst/>
              <a:gdLst>
                <a:gd name="T0" fmla="*/ 15 w 1163"/>
                <a:gd name="T1" fmla="*/ 0 h 124"/>
                <a:gd name="T2" fmla="*/ 366 w 1163"/>
                <a:gd name="T3" fmla="*/ 16 h 124"/>
                <a:gd name="T4" fmla="*/ 581 w 1163"/>
                <a:gd name="T5" fmla="*/ 33 h 124"/>
                <a:gd name="T6" fmla="*/ 866 w 1163"/>
                <a:gd name="T7" fmla="*/ 61 h 124"/>
                <a:gd name="T8" fmla="*/ 998 w 1163"/>
                <a:gd name="T9" fmla="*/ 80 h 124"/>
                <a:gd name="T10" fmla="*/ 1150 w 1163"/>
                <a:gd name="T11" fmla="*/ 97 h 124"/>
                <a:gd name="T12" fmla="*/ 1163 w 1163"/>
                <a:gd name="T13" fmla="*/ 112 h 124"/>
                <a:gd name="T14" fmla="*/ 1148 w 1163"/>
                <a:gd name="T15" fmla="*/ 124 h 124"/>
                <a:gd name="T16" fmla="*/ 579 w 1163"/>
                <a:gd name="T17" fmla="*/ 93 h 124"/>
                <a:gd name="T18" fmla="*/ 361 w 1163"/>
                <a:gd name="T19" fmla="*/ 76 h 124"/>
                <a:gd name="T20" fmla="*/ 188 w 1163"/>
                <a:gd name="T21" fmla="*/ 46 h 124"/>
                <a:gd name="T22" fmla="*/ 15 w 1163"/>
                <a:gd name="T23" fmla="*/ 29 h 124"/>
                <a:gd name="T24" fmla="*/ 0 w 1163"/>
                <a:gd name="T25" fmla="*/ 14 h 124"/>
                <a:gd name="T26" fmla="*/ 15 w 1163"/>
                <a:gd name="T27" fmla="*/ 0 h 124"/>
                <a:gd name="T28" fmla="*/ 15 w 1163"/>
                <a:gd name="T29" fmla="*/ 0 h 124"/>
                <a:gd name="T30" fmla="*/ 15 w 1163"/>
                <a:gd name="T3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3" h="124">
                  <a:moveTo>
                    <a:pt x="15" y="0"/>
                  </a:moveTo>
                  <a:lnTo>
                    <a:pt x="366" y="16"/>
                  </a:lnTo>
                  <a:lnTo>
                    <a:pt x="581" y="33"/>
                  </a:lnTo>
                  <a:lnTo>
                    <a:pt x="866" y="61"/>
                  </a:lnTo>
                  <a:lnTo>
                    <a:pt x="998" y="80"/>
                  </a:lnTo>
                  <a:lnTo>
                    <a:pt x="1150" y="97"/>
                  </a:lnTo>
                  <a:lnTo>
                    <a:pt x="1163" y="112"/>
                  </a:lnTo>
                  <a:lnTo>
                    <a:pt x="1148" y="124"/>
                  </a:lnTo>
                  <a:lnTo>
                    <a:pt x="579" y="93"/>
                  </a:lnTo>
                  <a:lnTo>
                    <a:pt x="361" y="76"/>
                  </a:lnTo>
                  <a:lnTo>
                    <a:pt x="188" y="46"/>
                  </a:lnTo>
                  <a:lnTo>
                    <a:pt x="15" y="29"/>
                  </a:lnTo>
                  <a:lnTo>
                    <a:pt x="0" y="14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4" name="Freeform 32"/>
            <p:cNvSpPr>
              <a:spLocks noChangeAspect="1"/>
            </p:cNvSpPr>
            <p:nvPr/>
          </p:nvSpPr>
          <p:spPr bwMode="auto">
            <a:xfrm>
              <a:off x="1490" y="1786"/>
              <a:ext cx="116" cy="18"/>
            </a:xfrm>
            <a:custGeom>
              <a:avLst/>
              <a:gdLst>
                <a:gd name="T0" fmla="*/ 16 w 352"/>
                <a:gd name="T1" fmla="*/ 0 h 69"/>
                <a:gd name="T2" fmla="*/ 322 w 352"/>
                <a:gd name="T3" fmla="*/ 8 h 69"/>
                <a:gd name="T4" fmla="*/ 352 w 352"/>
                <a:gd name="T5" fmla="*/ 38 h 69"/>
                <a:gd name="T6" fmla="*/ 344 w 352"/>
                <a:gd name="T7" fmla="*/ 59 h 69"/>
                <a:gd name="T8" fmla="*/ 322 w 352"/>
                <a:gd name="T9" fmla="*/ 69 h 69"/>
                <a:gd name="T10" fmla="*/ 166 w 352"/>
                <a:gd name="T11" fmla="*/ 53 h 69"/>
                <a:gd name="T12" fmla="*/ 12 w 352"/>
                <a:gd name="T13" fmla="*/ 29 h 69"/>
                <a:gd name="T14" fmla="*/ 0 w 352"/>
                <a:gd name="T15" fmla="*/ 14 h 69"/>
                <a:gd name="T16" fmla="*/ 16 w 352"/>
                <a:gd name="T17" fmla="*/ 0 h 69"/>
                <a:gd name="T18" fmla="*/ 16 w 352"/>
                <a:gd name="T19" fmla="*/ 0 h 69"/>
                <a:gd name="T20" fmla="*/ 16 w 352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2" h="69">
                  <a:moveTo>
                    <a:pt x="16" y="0"/>
                  </a:moveTo>
                  <a:lnTo>
                    <a:pt x="322" y="8"/>
                  </a:lnTo>
                  <a:lnTo>
                    <a:pt x="352" y="38"/>
                  </a:lnTo>
                  <a:lnTo>
                    <a:pt x="344" y="59"/>
                  </a:lnTo>
                  <a:lnTo>
                    <a:pt x="322" y="69"/>
                  </a:lnTo>
                  <a:lnTo>
                    <a:pt x="166" y="53"/>
                  </a:lnTo>
                  <a:lnTo>
                    <a:pt x="12" y="29"/>
                  </a:lnTo>
                  <a:lnTo>
                    <a:pt x="0" y="1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5" name="Freeform 33"/>
            <p:cNvSpPr>
              <a:spLocks noChangeAspect="1"/>
            </p:cNvSpPr>
            <p:nvPr/>
          </p:nvSpPr>
          <p:spPr bwMode="auto">
            <a:xfrm>
              <a:off x="1515" y="1810"/>
              <a:ext cx="118" cy="16"/>
            </a:xfrm>
            <a:custGeom>
              <a:avLst/>
              <a:gdLst>
                <a:gd name="T0" fmla="*/ 16 w 358"/>
                <a:gd name="T1" fmla="*/ 19 h 60"/>
                <a:gd name="T2" fmla="*/ 170 w 358"/>
                <a:gd name="T3" fmla="*/ 17 h 60"/>
                <a:gd name="T4" fmla="*/ 325 w 358"/>
                <a:gd name="T5" fmla="*/ 0 h 60"/>
                <a:gd name="T6" fmla="*/ 358 w 358"/>
                <a:gd name="T7" fmla="*/ 28 h 60"/>
                <a:gd name="T8" fmla="*/ 352 w 358"/>
                <a:gd name="T9" fmla="*/ 49 h 60"/>
                <a:gd name="T10" fmla="*/ 331 w 358"/>
                <a:gd name="T11" fmla="*/ 60 h 60"/>
                <a:gd name="T12" fmla="*/ 171 w 358"/>
                <a:gd name="T13" fmla="*/ 60 h 60"/>
                <a:gd name="T14" fmla="*/ 12 w 358"/>
                <a:gd name="T15" fmla="*/ 47 h 60"/>
                <a:gd name="T16" fmla="*/ 0 w 358"/>
                <a:gd name="T17" fmla="*/ 32 h 60"/>
                <a:gd name="T18" fmla="*/ 16 w 358"/>
                <a:gd name="T19" fmla="*/ 19 h 60"/>
                <a:gd name="T20" fmla="*/ 16 w 358"/>
                <a:gd name="T21" fmla="*/ 19 h 60"/>
                <a:gd name="T22" fmla="*/ 16 w 358"/>
                <a:gd name="T23" fmla="*/ 1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8" h="60">
                  <a:moveTo>
                    <a:pt x="16" y="19"/>
                  </a:moveTo>
                  <a:lnTo>
                    <a:pt x="170" y="17"/>
                  </a:lnTo>
                  <a:lnTo>
                    <a:pt x="325" y="0"/>
                  </a:lnTo>
                  <a:lnTo>
                    <a:pt x="358" y="28"/>
                  </a:lnTo>
                  <a:lnTo>
                    <a:pt x="352" y="49"/>
                  </a:lnTo>
                  <a:lnTo>
                    <a:pt x="331" y="60"/>
                  </a:lnTo>
                  <a:lnTo>
                    <a:pt x="171" y="60"/>
                  </a:lnTo>
                  <a:lnTo>
                    <a:pt x="12" y="4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6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6" name="Freeform 34"/>
            <p:cNvSpPr>
              <a:spLocks noChangeAspect="1"/>
            </p:cNvSpPr>
            <p:nvPr/>
          </p:nvSpPr>
          <p:spPr bwMode="auto">
            <a:xfrm>
              <a:off x="1525" y="1838"/>
              <a:ext cx="136" cy="19"/>
            </a:xfrm>
            <a:custGeom>
              <a:avLst/>
              <a:gdLst>
                <a:gd name="T0" fmla="*/ 24 w 410"/>
                <a:gd name="T1" fmla="*/ 17 h 72"/>
                <a:gd name="T2" fmla="*/ 327 w 410"/>
                <a:gd name="T3" fmla="*/ 13 h 72"/>
                <a:gd name="T4" fmla="*/ 393 w 410"/>
                <a:gd name="T5" fmla="*/ 0 h 72"/>
                <a:gd name="T6" fmla="*/ 410 w 410"/>
                <a:gd name="T7" fmla="*/ 10 h 72"/>
                <a:gd name="T8" fmla="*/ 403 w 410"/>
                <a:gd name="T9" fmla="*/ 27 h 72"/>
                <a:gd name="T10" fmla="*/ 370 w 410"/>
                <a:gd name="T11" fmla="*/ 48 h 72"/>
                <a:gd name="T12" fmla="*/ 336 w 410"/>
                <a:gd name="T13" fmla="*/ 69 h 72"/>
                <a:gd name="T14" fmla="*/ 180 w 410"/>
                <a:gd name="T15" fmla="*/ 72 h 72"/>
                <a:gd name="T16" fmla="*/ 24 w 410"/>
                <a:gd name="T17" fmla="*/ 67 h 72"/>
                <a:gd name="T18" fmla="*/ 0 w 410"/>
                <a:gd name="T19" fmla="*/ 42 h 72"/>
                <a:gd name="T20" fmla="*/ 5 w 410"/>
                <a:gd name="T21" fmla="*/ 25 h 72"/>
                <a:gd name="T22" fmla="*/ 24 w 410"/>
                <a:gd name="T23" fmla="*/ 17 h 72"/>
                <a:gd name="T24" fmla="*/ 24 w 410"/>
                <a:gd name="T25" fmla="*/ 17 h 72"/>
                <a:gd name="T26" fmla="*/ 24 w 410"/>
                <a:gd name="T27" fmla="*/ 1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0" h="72">
                  <a:moveTo>
                    <a:pt x="24" y="17"/>
                  </a:moveTo>
                  <a:lnTo>
                    <a:pt x="327" y="13"/>
                  </a:lnTo>
                  <a:lnTo>
                    <a:pt x="393" y="0"/>
                  </a:lnTo>
                  <a:lnTo>
                    <a:pt x="410" y="10"/>
                  </a:lnTo>
                  <a:lnTo>
                    <a:pt x="403" y="27"/>
                  </a:lnTo>
                  <a:lnTo>
                    <a:pt x="370" y="48"/>
                  </a:lnTo>
                  <a:lnTo>
                    <a:pt x="336" y="69"/>
                  </a:lnTo>
                  <a:lnTo>
                    <a:pt x="180" y="72"/>
                  </a:lnTo>
                  <a:lnTo>
                    <a:pt x="24" y="67"/>
                  </a:lnTo>
                  <a:lnTo>
                    <a:pt x="0" y="42"/>
                  </a:lnTo>
                  <a:lnTo>
                    <a:pt x="5" y="25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7" name="Freeform 35"/>
            <p:cNvSpPr>
              <a:spLocks noChangeAspect="1"/>
            </p:cNvSpPr>
            <p:nvPr/>
          </p:nvSpPr>
          <p:spPr bwMode="auto">
            <a:xfrm>
              <a:off x="866" y="912"/>
              <a:ext cx="724" cy="159"/>
            </a:xfrm>
            <a:custGeom>
              <a:avLst/>
              <a:gdLst>
                <a:gd name="T0" fmla="*/ 4 w 2185"/>
                <a:gd name="T1" fmla="*/ 570 h 595"/>
                <a:gd name="T2" fmla="*/ 82 w 2185"/>
                <a:gd name="T3" fmla="*/ 515 h 595"/>
                <a:gd name="T4" fmla="*/ 156 w 2185"/>
                <a:gd name="T5" fmla="*/ 467 h 595"/>
                <a:gd name="T6" fmla="*/ 299 w 2185"/>
                <a:gd name="T7" fmla="*/ 393 h 595"/>
                <a:gd name="T8" fmla="*/ 451 w 2185"/>
                <a:gd name="T9" fmla="*/ 334 h 595"/>
                <a:gd name="T10" fmla="*/ 628 w 2185"/>
                <a:gd name="T11" fmla="*/ 283 h 595"/>
                <a:gd name="T12" fmla="*/ 747 w 2185"/>
                <a:gd name="T13" fmla="*/ 249 h 595"/>
                <a:gd name="T14" fmla="*/ 850 w 2185"/>
                <a:gd name="T15" fmla="*/ 214 h 595"/>
                <a:gd name="T16" fmla="*/ 955 w 2185"/>
                <a:gd name="T17" fmla="*/ 182 h 595"/>
                <a:gd name="T18" fmla="*/ 1074 w 2185"/>
                <a:gd name="T19" fmla="*/ 155 h 595"/>
                <a:gd name="T20" fmla="*/ 1246 w 2185"/>
                <a:gd name="T21" fmla="*/ 114 h 595"/>
                <a:gd name="T22" fmla="*/ 1420 w 2185"/>
                <a:gd name="T23" fmla="*/ 64 h 595"/>
                <a:gd name="T24" fmla="*/ 1616 w 2185"/>
                <a:gd name="T25" fmla="*/ 26 h 595"/>
                <a:gd name="T26" fmla="*/ 1791 w 2185"/>
                <a:gd name="T27" fmla="*/ 7 h 595"/>
                <a:gd name="T28" fmla="*/ 2169 w 2185"/>
                <a:gd name="T29" fmla="*/ 0 h 595"/>
                <a:gd name="T30" fmla="*/ 2185 w 2185"/>
                <a:gd name="T31" fmla="*/ 15 h 595"/>
                <a:gd name="T32" fmla="*/ 2169 w 2185"/>
                <a:gd name="T33" fmla="*/ 30 h 595"/>
                <a:gd name="T34" fmla="*/ 1801 w 2185"/>
                <a:gd name="T35" fmla="*/ 59 h 595"/>
                <a:gd name="T36" fmla="*/ 1630 w 2185"/>
                <a:gd name="T37" fmla="*/ 95 h 595"/>
                <a:gd name="T38" fmla="*/ 1438 w 2185"/>
                <a:gd name="T39" fmla="*/ 140 h 595"/>
                <a:gd name="T40" fmla="*/ 1263 w 2185"/>
                <a:gd name="T41" fmla="*/ 188 h 595"/>
                <a:gd name="T42" fmla="*/ 1088 w 2185"/>
                <a:gd name="T43" fmla="*/ 228 h 595"/>
                <a:gd name="T44" fmla="*/ 867 w 2185"/>
                <a:gd name="T45" fmla="*/ 287 h 595"/>
                <a:gd name="T46" fmla="*/ 765 w 2185"/>
                <a:gd name="T47" fmla="*/ 319 h 595"/>
                <a:gd name="T48" fmla="*/ 645 w 2185"/>
                <a:gd name="T49" fmla="*/ 353 h 595"/>
                <a:gd name="T50" fmla="*/ 470 w 2185"/>
                <a:gd name="T51" fmla="*/ 397 h 595"/>
                <a:gd name="T52" fmla="*/ 318 w 2185"/>
                <a:gd name="T53" fmla="*/ 441 h 595"/>
                <a:gd name="T54" fmla="*/ 171 w 2185"/>
                <a:gd name="T55" fmla="*/ 501 h 595"/>
                <a:gd name="T56" fmla="*/ 99 w 2185"/>
                <a:gd name="T57" fmla="*/ 543 h 595"/>
                <a:gd name="T58" fmla="*/ 21 w 2185"/>
                <a:gd name="T59" fmla="*/ 595 h 595"/>
                <a:gd name="T60" fmla="*/ 0 w 2185"/>
                <a:gd name="T61" fmla="*/ 591 h 595"/>
                <a:gd name="T62" fmla="*/ 4 w 2185"/>
                <a:gd name="T63" fmla="*/ 570 h 595"/>
                <a:gd name="T64" fmla="*/ 4 w 2185"/>
                <a:gd name="T65" fmla="*/ 57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5" h="595">
                  <a:moveTo>
                    <a:pt x="4" y="570"/>
                  </a:moveTo>
                  <a:lnTo>
                    <a:pt x="82" y="515"/>
                  </a:lnTo>
                  <a:lnTo>
                    <a:pt x="156" y="467"/>
                  </a:lnTo>
                  <a:lnTo>
                    <a:pt x="299" y="393"/>
                  </a:lnTo>
                  <a:lnTo>
                    <a:pt x="451" y="334"/>
                  </a:lnTo>
                  <a:lnTo>
                    <a:pt x="628" y="283"/>
                  </a:lnTo>
                  <a:lnTo>
                    <a:pt x="747" y="249"/>
                  </a:lnTo>
                  <a:lnTo>
                    <a:pt x="850" y="214"/>
                  </a:lnTo>
                  <a:lnTo>
                    <a:pt x="955" y="182"/>
                  </a:lnTo>
                  <a:lnTo>
                    <a:pt x="1074" y="155"/>
                  </a:lnTo>
                  <a:lnTo>
                    <a:pt x="1246" y="114"/>
                  </a:lnTo>
                  <a:lnTo>
                    <a:pt x="1420" y="64"/>
                  </a:lnTo>
                  <a:lnTo>
                    <a:pt x="1616" y="26"/>
                  </a:lnTo>
                  <a:lnTo>
                    <a:pt x="1791" y="7"/>
                  </a:lnTo>
                  <a:lnTo>
                    <a:pt x="2169" y="0"/>
                  </a:lnTo>
                  <a:lnTo>
                    <a:pt x="2185" y="15"/>
                  </a:lnTo>
                  <a:lnTo>
                    <a:pt x="2169" y="30"/>
                  </a:lnTo>
                  <a:lnTo>
                    <a:pt x="1801" y="59"/>
                  </a:lnTo>
                  <a:lnTo>
                    <a:pt x="1630" y="95"/>
                  </a:lnTo>
                  <a:lnTo>
                    <a:pt x="1438" y="140"/>
                  </a:lnTo>
                  <a:lnTo>
                    <a:pt x="1263" y="188"/>
                  </a:lnTo>
                  <a:lnTo>
                    <a:pt x="1088" y="228"/>
                  </a:lnTo>
                  <a:lnTo>
                    <a:pt x="867" y="287"/>
                  </a:lnTo>
                  <a:lnTo>
                    <a:pt x="765" y="319"/>
                  </a:lnTo>
                  <a:lnTo>
                    <a:pt x="645" y="353"/>
                  </a:lnTo>
                  <a:lnTo>
                    <a:pt x="470" y="397"/>
                  </a:lnTo>
                  <a:lnTo>
                    <a:pt x="318" y="441"/>
                  </a:lnTo>
                  <a:lnTo>
                    <a:pt x="171" y="501"/>
                  </a:lnTo>
                  <a:lnTo>
                    <a:pt x="99" y="543"/>
                  </a:lnTo>
                  <a:lnTo>
                    <a:pt x="21" y="595"/>
                  </a:lnTo>
                  <a:lnTo>
                    <a:pt x="0" y="591"/>
                  </a:lnTo>
                  <a:lnTo>
                    <a:pt x="4" y="570"/>
                  </a:lnTo>
                  <a:lnTo>
                    <a:pt x="4" y="5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8" name="Freeform 36"/>
            <p:cNvSpPr>
              <a:spLocks noChangeAspect="1"/>
            </p:cNvSpPr>
            <p:nvPr/>
          </p:nvSpPr>
          <p:spPr bwMode="auto">
            <a:xfrm>
              <a:off x="1614" y="925"/>
              <a:ext cx="74" cy="90"/>
            </a:xfrm>
            <a:custGeom>
              <a:avLst/>
              <a:gdLst>
                <a:gd name="T0" fmla="*/ 25 w 224"/>
                <a:gd name="T1" fmla="*/ 0 h 338"/>
                <a:gd name="T2" fmla="*/ 91 w 224"/>
                <a:gd name="T3" fmla="*/ 69 h 338"/>
                <a:gd name="T4" fmla="*/ 144 w 224"/>
                <a:gd name="T5" fmla="*/ 133 h 338"/>
                <a:gd name="T6" fmla="*/ 224 w 224"/>
                <a:gd name="T7" fmla="*/ 291 h 338"/>
                <a:gd name="T8" fmla="*/ 222 w 224"/>
                <a:gd name="T9" fmla="*/ 321 h 338"/>
                <a:gd name="T10" fmla="*/ 201 w 224"/>
                <a:gd name="T11" fmla="*/ 338 h 338"/>
                <a:gd name="T12" fmla="*/ 173 w 224"/>
                <a:gd name="T13" fmla="*/ 338 h 338"/>
                <a:gd name="T14" fmla="*/ 154 w 224"/>
                <a:gd name="T15" fmla="*/ 316 h 338"/>
                <a:gd name="T16" fmla="*/ 123 w 224"/>
                <a:gd name="T17" fmla="*/ 232 h 338"/>
                <a:gd name="T18" fmla="*/ 97 w 224"/>
                <a:gd name="T19" fmla="*/ 158 h 338"/>
                <a:gd name="T20" fmla="*/ 59 w 224"/>
                <a:gd name="T21" fmla="*/ 89 h 338"/>
                <a:gd name="T22" fmla="*/ 34 w 224"/>
                <a:gd name="T23" fmla="*/ 55 h 338"/>
                <a:gd name="T24" fmla="*/ 4 w 224"/>
                <a:gd name="T25" fmla="*/ 21 h 338"/>
                <a:gd name="T26" fmla="*/ 0 w 224"/>
                <a:gd name="T27" fmla="*/ 10 h 338"/>
                <a:gd name="T28" fmla="*/ 4 w 224"/>
                <a:gd name="T29" fmla="*/ 0 h 338"/>
                <a:gd name="T30" fmla="*/ 25 w 224"/>
                <a:gd name="T31" fmla="*/ 0 h 338"/>
                <a:gd name="T32" fmla="*/ 25 w 224"/>
                <a:gd name="T33" fmla="*/ 0 h 338"/>
                <a:gd name="T34" fmla="*/ 25 w 224"/>
                <a:gd name="T35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338">
                  <a:moveTo>
                    <a:pt x="25" y="0"/>
                  </a:moveTo>
                  <a:lnTo>
                    <a:pt x="91" y="69"/>
                  </a:lnTo>
                  <a:lnTo>
                    <a:pt x="144" y="133"/>
                  </a:lnTo>
                  <a:lnTo>
                    <a:pt x="224" y="291"/>
                  </a:lnTo>
                  <a:lnTo>
                    <a:pt x="222" y="321"/>
                  </a:lnTo>
                  <a:lnTo>
                    <a:pt x="201" y="338"/>
                  </a:lnTo>
                  <a:lnTo>
                    <a:pt x="173" y="338"/>
                  </a:lnTo>
                  <a:lnTo>
                    <a:pt x="154" y="316"/>
                  </a:lnTo>
                  <a:lnTo>
                    <a:pt x="123" y="232"/>
                  </a:lnTo>
                  <a:lnTo>
                    <a:pt x="97" y="158"/>
                  </a:lnTo>
                  <a:lnTo>
                    <a:pt x="59" y="89"/>
                  </a:lnTo>
                  <a:lnTo>
                    <a:pt x="34" y="55"/>
                  </a:lnTo>
                  <a:lnTo>
                    <a:pt x="4" y="21"/>
                  </a:lnTo>
                  <a:lnTo>
                    <a:pt x="0" y="10"/>
                  </a:lnTo>
                  <a:lnTo>
                    <a:pt x="4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09" name="Freeform 37"/>
            <p:cNvSpPr>
              <a:spLocks noChangeAspect="1"/>
            </p:cNvSpPr>
            <p:nvPr/>
          </p:nvSpPr>
          <p:spPr bwMode="auto">
            <a:xfrm>
              <a:off x="1565" y="1002"/>
              <a:ext cx="125" cy="531"/>
            </a:xfrm>
            <a:custGeom>
              <a:avLst/>
              <a:gdLst>
                <a:gd name="T0" fmla="*/ 378 w 378"/>
                <a:gd name="T1" fmla="*/ 36 h 1983"/>
                <a:gd name="T2" fmla="*/ 319 w 378"/>
                <a:gd name="T3" fmla="*/ 492 h 1983"/>
                <a:gd name="T4" fmla="*/ 292 w 378"/>
                <a:gd name="T5" fmla="*/ 637 h 1983"/>
                <a:gd name="T6" fmla="*/ 264 w 378"/>
                <a:gd name="T7" fmla="*/ 779 h 1983"/>
                <a:gd name="T8" fmla="*/ 239 w 378"/>
                <a:gd name="T9" fmla="*/ 897 h 1983"/>
                <a:gd name="T10" fmla="*/ 218 w 378"/>
                <a:gd name="T11" fmla="*/ 1004 h 1983"/>
                <a:gd name="T12" fmla="*/ 178 w 378"/>
                <a:gd name="T13" fmla="*/ 1199 h 1983"/>
                <a:gd name="T14" fmla="*/ 117 w 378"/>
                <a:gd name="T15" fmla="*/ 1625 h 1983"/>
                <a:gd name="T16" fmla="*/ 74 w 378"/>
                <a:gd name="T17" fmla="*/ 1947 h 1983"/>
                <a:gd name="T18" fmla="*/ 60 w 378"/>
                <a:gd name="T19" fmla="*/ 1975 h 1983"/>
                <a:gd name="T20" fmla="*/ 34 w 378"/>
                <a:gd name="T21" fmla="*/ 1983 h 1983"/>
                <a:gd name="T22" fmla="*/ 0 w 378"/>
                <a:gd name="T23" fmla="*/ 1945 h 1983"/>
                <a:gd name="T24" fmla="*/ 19 w 378"/>
                <a:gd name="T25" fmla="*/ 1781 h 1983"/>
                <a:gd name="T26" fmla="*/ 45 w 378"/>
                <a:gd name="T27" fmla="*/ 1618 h 1983"/>
                <a:gd name="T28" fmla="*/ 74 w 378"/>
                <a:gd name="T29" fmla="*/ 1390 h 1983"/>
                <a:gd name="T30" fmla="*/ 110 w 378"/>
                <a:gd name="T31" fmla="*/ 1190 h 1983"/>
                <a:gd name="T32" fmla="*/ 154 w 378"/>
                <a:gd name="T33" fmla="*/ 992 h 1983"/>
                <a:gd name="T34" fmla="*/ 176 w 378"/>
                <a:gd name="T35" fmla="*/ 886 h 1983"/>
                <a:gd name="T36" fmla="*/ 201 w 378"/>
                <a:gd name="T37" fmla="*/ 768 h 1983"/>
                <a:gd name="T38" fmla="*/ 260 w 378"/>
                <a:gd name="T39" fmla="*/ 483 h 1983"/>
                <a:gd name="T40" fmla="*/ 315 w 378"/>
                <a:gd name="T41" fmla="*/ 25 h 1983"/>
                <a:gd name="T42" fmla="*/ 328 w 378"/>
                <a:gd name="T43" fmla="*/ 4 h 1983"/>
                <a:gd name="T44" fmla="*/ 351 w 378"/>
                <a:gd name="T45" fmla="*/ 0 h 1983"/>
                <a:gd name="T46" fmla="*/ 378 w 378"/>
                <a:gd name="T47" fmla="*/ 36 h 1983"/>
                <a:gd name="T48" fmla="*/ 378 w 378"/>
                <a:gd name="T49" fmla="*/ 36 h 1983"/>
                <a:gd name="T50" fmla="*/ 378 w 378"/>
                <a:gd name="T51" fmla="*/ 36 h 1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8" h="1983">
                  <a:moveTo>
                    <a:pt x="378" y="36"/>
                  </a:moveTo>
                  <a:lnTo>
                    <a:pt x="319" y="492"/>
                  </a:lnTo>
                  <a:lnTo>
                    <a:pt x="292" y="637"/>
                  </a:lnTo>
                  <a:lnTo>
                    <a:pt x="264" y="779"/>
                  </a:lnTo>
                  <a:lnTo>
                    <a:pt x="239" y="897"/>
                  </a:lnTo>
                  <a:lnTo>
                    <a:pt x="218" y="1004"/>
                  </a:lnTo>
                  <a:lnTo>
                    <a:pt x="178" y="1199"/>
                  </a:lnTo>
                  <a:lnTo>
                    <a:pt x="117" y="1625"/>
                  </a:lnTo>
                  <a:lnTo>
                    <a:pt x="74" y="1947"/>
                  </a:lnTo>
                  <a:lnTo>
                    <a:pt x="60" y="1975"/>
                  </a:lnTo>
                  <a:lnTo>
                    <a:pt x="34" y="1983"/>
                  </a:lnTo>
                  <a:lnTo>
                    <a:pt x="0" y="1945"/>
                  </a:lnTo>
                  <a:lnTo>
                    <a:pt x="19" y="1781"/>
                  </a:lnTo>
                  <a:lnTo>
                    <a:pt x="45" y="1618"/>
                  </a:lnTo>
                  <a:lnTo>
                    <a:pt x="74" y="1390"/>
                  </a:lnTo>
                  <a:lnTo>
                    <a:pt x="110" y="1190"/>
                  </a:lnTo>
                  <a:lnTo>
                    <a:pt x="154" y="992"/>
                  </a:lnTo>
                  <a:lnTo>
                    <a:pt x="176" y="886"/>
                  </a:lnTo>
                  <a:lnTo>
                    <a:pt x="201" y="768"/>
                  </a:lnTo>
                  <a:lnTo>
                    <a:pt x="260" y="483"/>
                  </a:lnTo>
                  <a:lnTo>
                    <a:pt x="315" y="25"/>
                  </a:lnTo>
                  <a:lnTo>
                    <a:pt x="328" y="4"/>
                  </a:lnTo>
                  <a:lnTo>
                    <a:pt x="351" y="0"/>
                  </a:lnTo>
                  <a:lnTo>
                    <a:pt x="378" y="36"/>
                  </a:lnTo>
                  <a:lnTo>
                    <a:pt x="378" y="36"/>
                  </a:lnTo>
                  <a:lnTo>
                    <a:pt x="378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0" name="Freeform 38"/>
            <p:cNvSpPr>
              <a:spLocks noChangeAspect="1"/>
            </p:cNvSpPr>
            <p:nvPr/>
          </p:nvSpPr>
          <p:spPr bwMode="auto">
            <a:xfrm>
              <a:off x="1532" y="960"/>
              <a:ext cx="81" cy="480"/>
            </a:xfrm>
            <a:custGeom>
              <a:avLst/>
              <a:gdLst>
                <a:gd name="T0" fmla="*/ 243 w 243"/>
                <a:gd name="T1" fmla="*/ 25 h 1797"/>
                <a:gd name="T2" fmla="*/ 241 w 243"/>
                <a:gd name="T3" fmla="*/ 247 h 1797"/>
                <a:gd name="T4" fmla="*/ 232 w 243"/>
                <a:gd name="T5" fmla="*/ 333 h 1797"/>
                <a:gd name="T6" fmla="*/ 216 w 243"/>
                <a:gd name="T7" fmla="*/ 609 h 1797"/>
                <a:gd name="T8" fmla="*/ 203 w 243"/>
                <a:gd name="T9" fmla="*/ 884 h 1797"/>
                <a:gd name="T10" fmla="*/ 169 w 243"/>
                <a:gd name="T11" fmla="*/ 1120 h 1797"/>
                <a:gd name="T12" fmla="*/ 129 w 243"/>
                <a:gd name="T13" fmla="*/ 1358 h 1797"/>
                <a:gd name="T14" fmla="*/ 104 w 243"/>
                <a:gd name="T15" fmla="*/ 1472 h 1797"/>
                <a:gd name="T16" fmla="*/ 78 w 243"/>
                <a:gd name="T17" fmla="*/ 1570 h 1797"/>
                <a:gd name="T18" fmla="*/ 28 w 243"/>
                <a:gd name="T19" fmla="*/ 1783 h 1797"/>
                <a:gd name="T20" fmla="*/ 11 w 243"/>
                <a:gd name="T21" fmla="*/ 1797 h 1797"/>
                <a:gd name="T22" fmla="*/ 0 w 243"/>
                <a:gd name="T23" fmla="*/ 1778 h 1797"/>
                <a:gd name="T24" fmla="*/ 53 w 243"/>
                <a:gd name="T25" fmla="*/ 1344 h 1797"/>
                <a:gd name="T26" fmla="*/ 127 w 243"/>
                <a:gd name="T27" fmla="*/ 879 h 1797"/>
                <a:gd name="T28" fmla="*/ 146 w 243"/>
                <a:gd name="T29" fmla="*/ 605 h 1797"/>
                <a:gd name="T30" fmla="*/ 163 w 243"/>
                <a:gd name="T31" fmla="*/ 329 h 1797"/>
                <a:gd name="T32" fmla="*/ 169 w 243"/>
                <a:gd name="T33" fmla="*/ 247 h 1797"/>
                <a:gd name="T34" fmla="*/ 194 w 243"/>
                <a:gd name="T35" fmla="*/ 27 h 1797"/>
                <a:gd name="T36" fmla="*/ 199 w 243"/>
                <a:gd name="T37" fmla="*/ 8 h 1797"/>
                <a:gd name="T38" fmla="*/ 216 w 243"/>
                <a:gd name="T39" fmla="*/ 0 h 1797"/>
                <a:gd name="T40" fmla="*/ 243 w 243"/>
                <a:gd name="T41" fmla="*/ 25 h 1797"/>
                <a:gd name="T42" fmla="*/ 243 w 243"/>
                <a:gd name="T43" fmla="*/ 25 h 1797"/>
                <a:gd name="T44" fmla="*/ 243 w 243"/>
                <a:gd name="T45" fmla="*/ 25 h 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3" h="1797">
                  <a:moveTo>
                    <a:pt x="243" y="25"/>
                  </a:moveTo>
                  <a:lnTo>
                    <a:pt x="241" y="247"/>
                  </a:lnTo>
                  <a:lnTo>
                    <a:pt x="232" y="333"/>
                  </a:lnTo>
                  <a:lnTo>
                    <a:pt x="216" y="609"/>
                  </a:lnTo>
                  <a:lnTo>
                    <a:pt x="203" y="884"/>
                  </a:lnTo>
                  <a:lnTo>
                    <a:pt x="169" y="1120"/>
                  </a:lnTo>
                  <a:lnTo>
                    <a:pt x="129" y="1358"/>
                  </a:lnTo>
                  <a:lnTo>
                    <a:pt x="104" y="1472"/>
                  </a:lnTo>
                  <a:lnTo>
                    <a:pt x="78" y="1570"/>
                  </a:lnTo>
                  <a:lnTo>
                    <a:pt x="28" y="1783"/>
                  </a:lnTo>
                  <a:lnTo>
                    <a:pt x="11" y="1797"/>
                  </a:lnTo>
                  <a:lnTo>
                    <a:pt x="0" y="1778"/>
                  </a:lnTo>
                  <a:lnTo>
                    <a:pt x="53" y="1344"/>
                  </a:lnTo>
                  <a:lnTo>
                    <a:pt x="127" y="879"/>
                  </a:lnTo>
                  <a:lnTo>
                    <a:pt x="146" y="605"/>
                  </a:lnTo>
                  <a:lnTo>
                    <a:pt x="163" y="329"/>
                  </a:lnTo>
                  <a:lnTo>
                    <a:pt x="169" y="247"/>
                  </a:lnTo>
                  <a:lnTo>
                    <a:pt x="194" y="27"/>
                  </a:lnTo>
                  <a:lnTo>
                    <a:pt x="199" y="8"/>
                  </a:lnTo>
                  <a:lnTo>
                    <a:pt x="216" y="0"/>
                  </a:lnTo>
                  <a:lnTo>
                    <a:pt x="243" y="25"/>
                  </a:lnTo>
                  <a:lnTo>
                    <a:pt x="243" y="25"/>
                  </a:lnTo>
                  <a:lnTo>
                    <a:pt x="243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1" name="Freeform 39"/>
            <p:cNvSpPr>
              <a:spLocks noChangeAspect="1"/>
            </p:cNvSpPr>
            <p:nvPr/>
          </p:nvSpPr>
          <p:spPr bwMode="auto">
            <a:xfrm>
              <a:off x="865" y="1084"/>
              <a:ext cx="140" cy="448"/>
            </a:xfrm>
            <a:custGeom>
              <a:avLst/>
              <a:gdLst>
                <a:gd name="T0" fmla="*/ 31 w 421"/>
                <a:gd name="T1" fmla="*/ 13 h 1673"/>
                <a:gd name="T2" fmla="*/ 56 w 421"/>
                <a:gd name="T3" fmla="*/ 234 h 1673"/>
                <a:gd name="T4" fmla="*/ 75 w 421"/>
                <a:gd name="T5" fmla="*/ 331 h 1673"/>
                <a:gd name="T6" fmla="*/ 97 w 421"/>
                <a:gd name="T7" fmla="*/ 424 h 1673"/>
                <a:gd name="T8" fmla="*/ 126 w 421"/>
                <a:gd name="T9" fmla="*/ 517 h 1673"/>
                <a:gd name="T10" fmla="*/ 156 w 421"/>
                <a:gd name="T11" fmla="*/ 614 h 1673"/>
                <a:gd name="T12" fmla="*/ 189 w 421"/>
                <a:gd name="T13" fmla="*/ 715 h 1673"/>
                <a:gd name="T14" fmla="*/ 225 w 421"/>
                <a:gd name="T15" fmla="*/ 825 h 1673"/>
                <a:gd name="T16" fmla="*/ 333 w 421"/>
                <a:gd name="T17" fmla="*/ 1281 h 1673"/>
                <a:gd name="T18" fmla="*/ 417 w 421"/>
                <a:gd name="T19" fmla="*/ 1616 h 1673"/>
                <a:gd name="T20" fmla="*/ 421 w 421"/>
                <a:gd name="T21" fmla="*/ 1639 h 1673"/>
                <a:gd name="T22" fmla="*/ 407 w 421"/>
                <a:gd name="T23" fmla="*/ 1673 h 1673"/>
                <a:gd name="T24" fmla="*/ 375 w 421"/>
                <a:gd name="T25" fmla="*/ 1661 h 1673"/>
                <a:gd name="T26" fmla="*/ 354 w 421"/>
                <a:gd name="T27" fmla="*/ 1635 h 1673"/>
                <a:gd name="T28" fmla="*/ 339 w 421"/>
                <a:gd name="T29" fmla="*/ 1543 h 1673"/>
                <a:gd name="T30" fmla="*/ 320 w 421"/>
                <a:gd name="T31" fmla="*/ 1464 h 1673"/>
                <a:gd name="T32" fmla="*/ 299 w 421"/>
                <a:gd name="T33" fmla="*/ 1386 h 1673"/>
                <a:gd name="T34" fmla="*/ 272 w 421"/>
                <a:gd name="T35" fmla="*/ 1298 h 1673"/>
                <a:gd name="T36" fmla="*/ 179 w 421"/>
                <a:gd name="T37" fmla="*/ 840 h 1673"/>
                <a:gd name="T38" fmla="*/ 143 w 421"/>
                <a:gd name="T39" fmla="*/ 728 h 1673"/>
                <a:gd name="T40" fmla="*/ 113 w 421"/>
                <a:gd name="T41" fmla="*/ 623 h 1673"/>
                <a:gd name="T42" fmla="*/ 61 w 421"/>
                <a:gd name="T43" fmla="*/ 433 h 1673"/>
                <a:gd name="T44" fmla="*/ 0 w 421"/>
                <a:gd name="T45" fmla="*/ 15 h 1673"/>
                <a:gd name="T46" fmla="*/ 14 w 421"/>
                <a:gd name="T47" fmla="*/ 0 h 1673"/>
                <a:gd name="T48" fmla="*/ 31 w 421"/>
                <a:gd name="T49" fmla="*/ 13 h 1673"/>
                <a:gd name="T50" fmla="*/ 31 w 421"/>
                <a:gd name="T51" fmla="*/ 13 h 1673"/>
                <a:gd name="T52" fmla="*/ 31 w 421"/>
                <a:gd name="T53" fmla="*/ 13 h 1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1" h="1673">
                  <a:moveTo>
                    <a:pt x="31" y="13"/>
                  </a:moveTo>
                  <a:lnTo>
                    <a:pt x="56" y="234"/>
                  </a:lnTo>
                  <a:lnTo>
                    <a:pt x="75" y="331"/>
                  </a:lnTo>
                  <a:lnTo>
                    <a:pt x="97" y="424"/>
                  </a:lnTo>
                  <a:lnTo>
                    <a:pt x="126" y="517"/>
                  </a:lnTo>
                  <a:lnTo>
                    <a:pt x="156" y="614"/>
                  </a:lnTo>
                  <a:lnTo>
                    <a:pt x="189" y="715"/>
                  </a:lnTo>
                  <a:lnTo>
                    <a:pt x="225" y="825"/>
                  </a:lnTo>
                  <a:lnTo>
                    <a:pt x="333" y="1281"/>
                  </a:lnTo>
                  <a:lnTo>
                    <a:pt x="417" y="1616"/>
                  </a:lnTo>
                  <a:lnTo>
                    <a:pt x="421" y="1639"/>
                  </a:lnTo>
                  <a:lnTo>
                    <a:pt x="407" y="1673"/>
                  </a:lnTo>
                  <a:lnTo>
                    <a:pt x="375" y="1661"/>
                  </a:lnTo>
                  <a:lnTo>
                    <a:pt x="354" y="1635"/>
                  </a:lnTo>
                  <a:lnTo>
                    <a:pt x="339" y="1543"/>
                  </a:lnTo>
                  <a:lnTo>
                    <a:pt x="320" y="1464"/>
                  </a:lnTo>
                  <a:lnTo>
                    <a:pt x="299" y="1386"/>
                  </a:lnTo>
                  <a:lnTo>
                    <a:pt x="272" y="1298"/>
                  </a:lnTo>
                  <a:lnTo>
                    <a:pt x="179" y="840"/>
                  </a:lnTo>
                  <a:lnTo>
                    <a:pt x="143" y="728"/>
                  </a:lnTo>
                  <a:lnTo>
                    <a:pt x="113" y="623"/>
                  </a:lnTo>
                  <a:lnTo>
                    <a:pt x="61" y="433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3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2" name="Freeform 40"/>
            <p:cNvSpPr>
              <a:spLocks noChangeAspect="1"/>
            </p:cNvSpPr>
            <p:nvPr/>
          </p:nvSpPr>
          <p:spPr bwMode="auto">
            <a:xfrm>
              <a:off x="1019" y="1535"/>
              <a:ext cx="455" cy="23"/>
            </a:xfrm>
            <a:custGeom>
              <a:avLst/>
              <a:gdLst>
                <a:gd name="T0" fmla="*/ 18 w 1375"/>
                <a:gd name="T1" fmla="*/ 10 h 88"/>
                <a:gd name="T2" fmla="*/ 198 w 1375"/>
                <a:gd name="T3" fmla="*/ 15 h 88"/>
                <a:gd name="T4" fmla="*/ 381 w 1375"/>
                <a:gd name="T5" fmla="*/ 0 h 88"/>
                <a:gd name="T6" fmla="*/ 1337 w 1375"/>
                <a:gd name="T7" fmla="*/ 12 h 88"/>
                <a:gd name="T8" fmla="*/ 1365 w 1375"/>
                <a:gd name="T9" fmla="*/ 23 h 88"/>
                <a:gd name="T10" fmla="*/ 1375 w 1375"/>
                <a:gd name="T11" fmla="*/ 50 h 88"/>
                <a:gd name="T12" fmla="*/ 1365 w 1375"/>
                <a:gd name="T13" fmla="*/ 76 h 88"/>
                <a:gd name="T14" fmla="*/ 1337 w 1375"/>
                <a:gd name="T15" fmla="*/ 88 h 88"/>
                <a:gd name="T16" fmla="*/ 860 w 1375"/>
                <a:gd name="T17" fmla="*/ 76 h 88"/>
                <a:gd name="T18" fmla="*/ 381 w 1375"/>
                <a:gd name="T19" fmla="*/ 65 h 88"/>
                <a:gd name="T20" fmla="*/ 194 w 1375"/>
                <a:gd name="T21" fmla="*/ 63 h 88"/>
                <a:gd name="T22" fmla="*/ 12 w 1375"/>
                <a:gd name="T23" fmla="*/ 40 h 88"/>
                <a:gd name="T24" fmla="*/ 0 w 1375"/>
                <a:gd name="T25" fmla="*/ 21 h 88"/>
                <a:gd name="T26" fmla="*/ 18 w 1375"/>
                <a:gd name="T27" fmla="*/ 10 h 88"/>
                <a:gd name="T28" fmla="*/ 18 w 1375"/>
                <a:gd name="T29" fmla="*/ 10 h 88"/>
                <a:gd name="T30" fmla="*/ 18 w 1375"/>
                <a:gd name="T31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75" h="88">
                  <a:moveTo>
                    <a:pt x="18" y="10"/>
                  </a:moveTo>
                  <a:lnTo>
                    <a:pt x="198" y="15"/>
                  </a:lnTo>
                  <a:lnTo>
                    <a:pt x="381" y="0"/>
                  </a:lnTo>
                  <a:lnTo>
                    <a:pt x="1337" y="12"/>
                  </a:lnTo>
                  <a:lnTo>
                    <a:pt x="1365" y="23"/>
                  </a:lnTo>
                  <a:lnTo>
                    <a:pt x="1375" y="50"/>
                  </a:lnTo>
                  <a:lnTo>
                    <a:pt x="1365" y="76"/>
                  </a:lnTo>
                  <a:lnTo>
                    <a:pt x="1337" y="88"/>
                  </a:lnTo>
                  <a:lnTo>
                    <a:pt x="860" y="76"/>
                  </a:lnTo>
                  <a:lnTo>
                    <a:pt x="381" y="65"/>
                  </a:lnTo>
                  <a:lnTo>
                    <a:pt x="194" y="63"/>
                  </a:lnTo>
                  <a:lnTo>
                    <a:pt x="12" y="40"/>
                  </a:lnTo>
                  <a:lnTo>
                    <a:pt x="0" y="21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3" name="Freeform 41"/>
            <p:cNvSpPr>
              <a:spLocks noChangeAspect="1"/>
            </p:cNvSpPr>
            <p:nvPr/>
          </p:nvSpPr>
          <p:spPr bwMode="auto">
            <a:xfrm>
              <a:off x="1483" y="1536"/>
              <a:ext cx="86" cy="25"/>
            </a:xfrm>
            <a:custGeom>
              <a:avLst/>
              <a:gdLst>
                <a:gd name="T0" fmla="*/ 27 w 261"/>
                <a:gd name="T1" fmla="*/ 40 h 95"/>
                <a:gd name="T2" fmla="*/ 103 w 261"/>
                <a:gd name="T3" fmla="*/ 25 h 95"/>
                <a:gd name="T4" fmla="*/ 242 w 261"/>
                <a:gd name="T5" fmla="*/ 0 h 95"/>
                <a:gd name="T6" fmla="*/ 261 w 261"/>
                <a:gd name="T7" fmla="*/ 8 h 95"/>
                <a:gd name="T8" fmla="*/ 251 w 261"/>
                <a:gd name="T9" fmla="*/ 29 h 95"/>
                <a:gd name="T10" fmla="*/ 185 w 261"/>
                <a:gd name="T11" fmla="*/ 59 h 95"/>
                <a:gd name="T12" fmla="*/ 120 w 261"/>
                <a:gd name="T13" fmla="*/ 91 h 95"/>
                <a:gd name="T14" fmla="*/ 27 w 261"/>
                <a:gd name="T15" fmla="*/ 95 h 95"/>
                <a:gd name="T16" fmla="*/ 0 w 261"/>
                <a:gd name="T17" fmla="*/ 68 h 95"/>
                <a:gd name="T18" fmla="*/ 6 w 261"/>
                <a:gd name="T19" fmla="*/ 49 h 95"/>
                <a:gd name="T20" fmla="*/ 27 w 261"/>
                <a:gd name="T21" fmla="*/ 40 h 95"/>
                <a:gd name="T22" fmla="*/ 27 w 261"/>
                <a:gd name="T23" fmla="*/ 40 h 95"/>
                <a:gd name="T24" fmla="*/ 27 w 261"/>
                <a:gd name="T25" fmla="*/ 4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1" h="95">
                  <a:moveTo>
                    <a:pt x="27" y="40"/>
                  </a:moveTo>
                  <a:lnTo>
                    <a:pt x="103" y="25"/>
                  </a:lnTo>
                  <a:lnTo>
                    <a:pt x="242" y="0"/>
                  </a:lnTo>
                  <a:lnTo>
                    <a:pt x="261" y="8"/>
                  </a:lnTo>
                  <a:lnTo>
                    <a:pt x="251" y="29"/>
                  </a:lnTo>
                  <a:lnTo>
                    <a:pt x="185" y="59"/>
                  </a:lnTo>
                  <a:lnTo>
                    <a:pt x="120" y="91"/>
                  </a:lnTo>
                  <a:lnTo>
                    <a:pt x="27" y="95"/>
                  </a:lnTo>
                  <a:lnTo>
                    <a:pt x="0" y="68"/>
                  </a:lnTo>
                  <a:lnTo>
                    <a:pt x="6" y="49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4" name="Freeform 42"/>
            <p:cNvSpPr>
              <a:spLocks noChangeAspect="1"/>
            </p:cNvSpPr>
            <p:nvPr/>
          </p:nvSpPr>
          <p:spPr bwMode="auto">
            <a:xfrm>
              <a:off x="1064" y="1541"/>
              <a:ext cx="70" cy="76"/>
            </a:xfrm>
            <a:custGeom>
              <a:avLst/>
              <a:gdLst>
                <a:gd name="T0" fmla="*/ 169 w 209"/>
                <a:gd name="T1" fmla="*/ 19 h 283"/>
                <a:gd name="T2" fmla="*/ 209 w 209"/>
                <a:gd name="T3" fmla="*/ 99 h 283"/>
                <a:gd name="T4" fmla="*/ 207 w 209"/>
                <a:gd name="T5" fmla="*/ 124 h 283"/>
                <a:gd name="T6" fmla="*/ 175 w 209"/>
                <a:gd name="T7" fmla="*/ 184 h 283"/>
                <a:gd name="T8" fmla="*/ 133 w 209"/>
                <a:gd name="T9" fmla="*/ 226 h 283"/>
                <a:gd name="T10" fmla="*/ 80 w 209"/>
                <a:gd name="T11" fmla="*/ 257 h 283"/>
                <a:gd name="T12" fmla="*/ 21 w 209"/>
                <a:gd name="T13" fmla="*/ 283 h 283"/>
                <a:gd name="T14" fmla="*/ 0 w 209"/>
                <a:gd name="T15" fmla="*/ 276 h 283"/>
                <a:gd name="T16" fmla="*/ 8 w 209"/>
                <a:gd name="T17" fmla="*/ 257 h 283"/>
                <a:gd name="T18" fmla="*/ 84 w 209"/>
                <a:gd name="T19" fmla="*/ 198 h 283"/>
                <a:gd name="T20" fmla="*/ 129 w 209"/>
                <a:gd name="T21" fmla="*/ 110 h 283"/>
                <a:gd name="T22" fmla="*/ 103 w 209"/>
                <a:gd name="T23" fmla="*/ 48 h 283"/>
                <a:gd name="T24" fmla="*/ 103 w 209"/>
                <a:gd name="T25" fmla="*/ 19 h 283"/>
                <a:gd name="T26" fmla="*/ 122 w 209"/>
                <a:gd name="T27" fmla="*/ 0 h 283"/>
                <a:gd name="T28" fmla="*/ 169 w 209"/>
                <a:gd name="T29" fmla="*/ 19 h 283"/>
                <a:gd name="T30" fmla="*/ 169 w 209"/>
                <a:gd name="T31" fmla="*/ 19 h 283"/>
                <a:gd name="T32" fmla="*/ 169 w 209"/>
                <a:gd name="T33" fmla="*/ 19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9" h="283">
                  <a:moveTo>
                    <a:pt x="169" y="19"/>
                  </a:moveTo>
                  <a:lnTo>
                    <a:pt x="209" y="99"/>
                  </a:lnTo>
                  <a:lnTo>
                    <a:pt x="207" y="124"/>
                  </a:lnTo>
                  <a:lnTo>
                    <a:pt x="175" y="184"/>
                  </a:lnTo>
                  <a:lnTo>
                    <a:pt x="133" y="226"/>
                  </a:lnTo>
                  <a:lnTo>
                    <a:pt x="80" y="257"/>
                  </a:lnTo>
                  <a:lnTo>
                    <a:pt x="21" y="283"/>
                  </a:lnTo>
                  <a:lnTo>
                    <a:pt x="0" y="276"/>
                  </a:lnTo>
                  <a:lnTo>
                    <a:pt x="8" y="257"/>
                  </a:lnTo>
                  <a:lnTo>
                    <a:pt x="84" y="198"/>
                  </a:lnTo>
                  <a:lnTo>
                    <a:pt x="129" y="110"/>
                  </a:lnTo>
                  <a:lnTo>
                    <a:pt x="103" y="48"/>
                  </a:lnTo>
                  <a:lnTo>
                    <a:pt x="103" y="19"/>
                  </a:lnTo>
                  <a:lnTo>
                    <a:pt x="122" y="0"/>
                  </a:lnTo>
                  <a:lnTo>
                    <a:pt x="169" y="19"/>
                  </a:lnTo>
                  <a:lnTo>
                    <a:pt x="169" y="19"/>
                  </a:lnTo>
                  <a:lnTo>
                    <a:pt x="169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5" name="Freeform 43"/>
            <p:cNvSpPr>
              <a:spLocks noChangeAspect="1"/>
            </p:cNvSpPr>
            <p:nvPr/>
          </p:nvSpPr>
          <p:spPr bwMode="auto">
            <a:xfrm>
              <a:off x="1024" y="1610"/>
              <a:ext cx="34" cy="35"/>
            </a:xfrm>
            <a:custGeom>
              <a:avLst/>
              <a:gdLst>
                <a:gd name="T0" fmla="*/ 29 w 101"/>
                <a:gd name="T1" fmla="*/ 122 h 130"/>
                <a:gd name="T2" fmla="*/ 0 w 101"/>
                <a:gd name="T3" fmla="*/ 80 h 130"/>
                <a:gd name="T4" fmla="*/ 4 w 101"/>
                <a:gd name="T5" fmla="*/ 57 h 130"/>
                <a:gd name="T6" fmla="*/ 38 w 101"/>
                <a:gd name="T7" fmla="*/ 25 h 130"/>
                <a:gd name="T8" fmla="*/ 78 w 101"/>
                <a:gd name="T9" fmla="*/ 0 h 130"/>
                <a:gd name="T10" fmla="*/ 101 w 101"/>
                <a:gd name="T11" fmla="*/ 6 h 130"/>
                <a:gd name="T12" fmla="*/ 95 w 101"/>
                <a:gd name="T13" fmla="*/ 29 h 130"/>
                <a:gd name="T14" fmla="*/ 54 w 101"/>
                <a:gd name="T15" fmla="*/ 76 h 130"/>
                <a:gd name="T16" fmla="*/ 61 w 101"/>
                <a:gd name="T17" fmla="*/ 105 h 130"/>
                <a:gd name="T18" fmla="*/ 54 w 101"/>
                <a:gd name="T19" fmla="*/ 130 h 130"/>
                <a:gd name="T20" fmla="*/ 29 w 101"/>
                <a:gd name="T21" fmla="*/ 122 h 130"/>
                <a:gd name="T22" fmla="*/ 29 w 101"/>
                <a:gd name="T23" fmla="*/ 122 h 130"/>
                <a:gd name="T24" fmla="*/ 29 w 101"/>
                <a:gd name="T25" fmla="*/ 12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" h="130">
                  <a:moveTo>
                    <a:pt x="29" y="122"/>
                  </a:moveTo>
                  <a:lnTo>
                    <a:pt x="0" y="80"/>
                  </a:lnTo>
                  <a:lnTo>
                    <a:pt x="4" y="57"/>
                  </a:lnTo>
                  <a:lnTo>
                    <a:pt x="38" y="25"/>
                  </a:lnTo>
                  <a:lnTo>
                    <a:pt x="78" y="0"/>
                  </a:lnTo>
                  <a:lnTo>
                    <a:pt x="101" y="6"/>
                  </a:lnTo>
                  <a:lnTo>
                    <a:pt x="95" y="29"/>
                  </a:lnTo>
                  <a:lnTo>
                    <a:pt x="54" y="76"/>
                  </a:lnTo>
                  <a:lnTo>
                    <a:pt x="61" y="105"/>
                  </a:lnTo>
                  <a:lnTo>
                    <a:pt x="54" y="130"/>
                  </a:lnTo>
                  <a:lnTo>
                    <a:pt x="29" y="122"/>
                  </a:lnTo>
                  <a:lnTo>
                    <a:pt x="29" y="122"/>
                  </a:lnTo>
                  <a:lnTo>
                    <a:pt x="29" y="1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6" name="Freeform 44"/>
            <p:cNvSpPr>
              <a:spLocks noChangeAspect="1"/>
            </p:cNvSpPr>
            <p:nvPr/>
          </p:nvSpPr>
          <p:spPr bwMode="auto">
            <a:xfrm>
              <a:off x="1404" y="1539"/>
              <a:ext cx="101" cy="50"/>
            </a:xfrm>
            <a:custGeom>
              <a:avLst/>
              <a:gdLst>
                <a:gd name="T0" fmla="*/ 66 w 304"/>
                <a:gd name="T1" fmla="*/ 29 h 187"/>
                <a:gd name="T2" fmla="*/ 76 w 304"/>
                <a:gd name="T3" fmla="*/ 63 h 187"/>
                <a:gd name="T4" fmla="*/ 95 w 304"/>
                <a:gd name="T5" fmla="*/ 88 h 187"/>
                <a:gd name="T6" fmla="*/ 121 w 304"/>
                <a:gd name="T7" fmla="*/ 107 h 187"/>
                <a:gd name="T8" fmla="*/ 152 w 304"/>
                <a:gd name="T9" fmla="*/ 124 h 187"/>
                <a:gd name="T10" fmla="*/ 287 w 304"/>
                <a:gd name="T11" fmla="*/ 128 h 187"/>
                <a:gd name="T12" fmla="*/ 304 w 304"/>
                <a:gd name="T13" fmla="*/ 141 h 187"/>
                <a:gd name="T14" fmla="*/ 293 w 304"/>
                <a:gd name="T15" fmla="*/ 156 h 187"/>
                <a:gd name="T16" fmla="*/ 215 w 304"/>
                <a:gd name="T17" fmla="*/ 175 h 187"/>
                <a:gd name="T18" fmla="*/ 139 w 304"/>
                <a:gd name="T19" fmla="*/ 187 h 187"/>
                <a:gd name="T20" fmla="*/ 47 w 304"/>
                <a:gd name="T21" fmla="*/ 130 h 187"/>
                <a:gd name="T22" fmla="*/ 0 w 304"/>
                <a:gd name="T23" fmla="*/ 36 h 187"/>
                <a:gd name="T24" fmla="*/ 7 w 304"/>
                <a:gd name="T25" fmla="*/ 10 h 187"/>
                <a:gd name="T26" fmla="*/ 30 w 304"/>
                <a:gd name="T27" fmla="*/ 0 h 187"/>
                <a:gd name="T28" fmla="*/ 66 w 304"/>
                <a:gd name="T29" fmla="*/ 29 h 187"/>
                <a:gd name="T30" fmla="*/ 66 w 304"/>
                <a:gd name="T31" fmla="*/ 29 h 187"/>
                <a:gd name="T32" fmla="*/ 66 w 304"/>
                <a:gd name="T33" fmla="*/ 29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4" h="187">
                  <a:moveTo>
                    <a:pt x="66" y="29"/>
                  </a:moveTo>
                  <a:lnTo>
                    <a:pt x="76" y="63"/>
                  </a:lnTo>
                  <a:lnTo>
                    <a:pt x="95" y="88"/>
                  </a:lnTo>
                  <a:lnTo>
                    <a:pt x="121" y="107"/>
                  </a:lnTo>
                  <a:lnTo>
                    <a:pt x="152" y="124"/>
                  </a:lnTo>
                  <a:lnTo>
                    <a:pt x="287" y="128"/>
                  </a:lnTo>
                  <a:lnTo>
                    <a:pt x="304" y="141"/>
                  </a:lnTo>
                  <a:lnTo>
                    <a:pt x="293" y="156"/>
                  </a:lnTo>
                  <a:lnTo>
                    <a:pt x="215" y="175"/>
                  </a:lnTo>
                  <a:lnTo>
                    <a:pt x="139" y="187"/>
                  </a:lnTo>
                  <a:lnTo>
                    <a:pt x="47" y="130"/>
                  </a:lnTo>
                  <a:lnTo>
                    <a:pt x="0" y="36"/>
                  </a:lnTo>
                  <a:lnTo>
                    <a:pt x="7" y="10"/>
                  </a:lnTo>
                  <a:lnTo>
                    <a:pt x="30" y="0"/>
                  </a:lnTo>
                  <a:lnTo>
                    <a:pt x="66" y="29"/>
                  </a:lnTo>
                  <a:lnTo>
                    <a:pt x="66" y="29"/>
                  </a:lnTo>
                  <a:lnTo>
                    <a:pt x="6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7" name="Freeform 45"/>
            <p:cNvSpPr>
              <a:spLocks noChangeAspect="1"/>
            </p:cNvSpPr>
            <p:nvPr/>
          </p:nvSpPr>
          <p:spPr bwMode="auto">
            <a:xfrm>
              <a:off x="1519" y="1576"/>
              <a:ext cx="16" cy="45"/>
            </a:xfrm>
            <a:custGeom>
              <a:avLst/>
              <a:gdLst>
                <a:gd name="T0" fmla="*/ 43 w 49"/>
                <a:gd name="T1" fmla="*/ 17 h 167"/>
                <a:gd name="T2" fmla="*/ 49 w 49"/>
                <a:gd name="T3" fmla="*/ 71 h 167"/>
                <a:gd name="T4" fmla="*/ 40 w 49"/>
                <a:gd name="T5" fmla="*/ 152 h 167"/>
                <a:gd name="T6" fmla="*/ 24 w 49"/>
                <a:gd name="T7" fmla="*/ 167 h 167"/>
                <a:gd name="T8" fmla="*/ 9 w 49"/>
                <a:gd name="T9" fmla="*/ 152 h 167"/>
                <a:gd name="T10" fmla="*/ 0 w 49"/>
                <a:gd name="T11" fmla="*/ 71 h 167"/>
                <a:gd name="T12" fmla="*/ 5 w 49"/>
                <a:gd name="T13" fmla="*/ 17 h 167"/>
                <a:gd name="T14" fmla="*/ 24 w 49"/>
                <a:gd name="T15" fmla="*/ 0 h 167"/>
                <a:gd name="T16" fmla="*/ 43 w 49"/>
                <a:gd name="T17" fmla="*/ 17 h 167"/>
                <a:gd name="T18" fmla="*/ 43 w 49"/>
                <a:gd name="T19" fmla="*/ 17 h 167"/>
                <a:gd name="T20" fmla="*/ 43 w 49"/>
                <a:gd name="T21" fmla="*/ 1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167">
                  <a:moveTo>
                    <a:pt x="43" y="17"/>
                  </a:moveTo>
                  <a:lnTo>
                    <a:pt x="49" y="71"/>
                  </a:lnTo>
                  <a:lnTo>
                    <a:pt x="40" y="152"/>
                  </a:lnTo>
                  <a:lnTo>
                    <a:pt x="24" y="167"/>
                  </a:lnTo>
                  <a:lnTo>
                    <a:pt x="9" y="152"/>
                  </a:lnTo>
                  <a:lnTo>
                    <a:pt x="0" y="71"/>
                  </a:lnTo>
                  <a:lnTo>
                    <a:pt x="5" y="17"/>
                  </a:lnTo>
                  <a:lnTo>
                    <a:pt x="24" y="0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8" name="Freeform 46"/>
            <p:cNvSpPr>
              <a:spLocks noChangeAspect="1"/>
            </p:cNvSpPr>
            <p:nvPr/>
          </p:nvSpPr>
          <p:spPr bwMode="auto">
            <a:xfrm>
              <a:off x="1056" y="1484"/>
              <a:ext cx="21" cy="37"/>
            </a:xfrm>
            <a:custGeom>
              <a:avLst/>
              <a:gdLst>
                <a:gd name="T0" fmla="*/ 51 w 66"/>
                <a:gd name="T1" fmla="*/ 27 h 141"/>
                <a:gd name="T2" fmla="*/ 66 w 66"/>
                <a:gd name="T3" fmla="*/ 122 h 141"/>
                <a:gd name="T4" fmla="*/ 57 w 66"/>
                <a:gd name="T5" fmla="*/ 141 h 141"/>
                <a:gd name="T6" fmla="*/ 38 w 66"/>
                <a:gd name="T7" fmla="*/ 133 h 141"/>
                <a:gd name="T8" fmla="*/ 0 w 66"/>
                <a:gd name="T9" fmla="*/ 31 h 141"/>
                <a:gd name="T10" fmla="*/ 5 w 66"/>
                <a:gd name="T11" fmla="*/ 8 h 141"/>
                <a:gd name="T12" fmla="*/ 20 w 66"/>
                <a:gd name="T13" fmla="*/ 0 h 141"/>
                <a:gd name="T14" fmla="*/ 51 w 66"/>
                <a:gd name="T15" fmla="*/ 27 h 141"/>
                <a:gd name="T16" fmla="*/ 51 w 66"/>
                <a:gd name="T17" fmla="*/ 27 h 141"/>
                <a:gd name="T18" fmla="*/ 51 w 66"/>
                <a:gd name="T19" fmla="*/ 2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41">
                  <a:moveTo>
                    <a:pt x="51" y="27"/>
                  </a:moveTo>
                  <a:lnTo>
                    <a:pt x="66" y="122"/>
                  </a:lnTo>
                  <a:lnTo>
                    <a:pt x="57" y="141"/>
                  </a:lnTo>
                  <a:lnTo>
                    <a:pt x="38" y="133"/>
                  </a:lnTo>
                  <a:lnTo>
                    <a:pt x="0" y="31"/>
                  </a:lnTo>
                  <a:lnTo>
                    <a:pt x="5" y="8"/>
                  </a:lnTo>
                  <a:lnTo>
                    <a:pt x="20" y="0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5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19" name="Freeform 47"/>
            <p:cNvSpPr>
              <a:spLocks noChangeAspect="1"/>
            </p:cNvSpPr>
            <p:nvPr/>
          </p:nvSpPr>
          <p:spPr bwMode="auto">
            <a:xfrm>
              <a:off x="1058" y="1461"/>
              <a:ext cx="401" cy="32"/>
            </a:xfrm>
            <a:custGeom>
              <a:avLst/>
              <a:gdLst>
                <a:gd name="T0" fmla="*/ 2 w 1213"/>
                <a:gd name="T1" fmla="*/ 87 h 119"/>
                <a:gd name="T2" fmla="*/ 122 w 1213"/>
                <a:gd name="T3" fmla="*/ 74 h 119"/>
                <a:gd name="T4" fmla="*/ 616 w 1213"/>
                <a:gd name="T5" fmla="*/ 19 h 119"/>
                <a:gd name="T6" fmla="*/ 909 w 1213"/>
                <a:gd name="T7" fmla="*/ 0 h 119"/>
                <a:gd name="T8" fmla="*/ 1200 w 1213"/>
                <a:gd name="T9" fmla="*/ 5 h 119"/>
                <a:gd name="T10" fmla="*/ 1213 w 1213"/>
                <a:gd name="T11" fmla="*/ 21 h 119"/>
                <a:gd name="T12" fmla="*/ 1200 w 1213"/>
                <a:gd name="T13" fmla="*/ 36 h 119"/>
                <a:gd name="T14" fmla="*/ 593 w 1213"/>
                <a:gd name="T15" fmla="*/ 70 h 119"/>
                <a:gd name="T16" fmla="*/ 124 w 1213"/>
                <a:gd name="T17" fmla="*/ 114 h 119"/>
                <a:gd name="T18" fmla="*/ 25 w 1213"/>
                <a:gd name="T19" fmla="*/ 119 h 119"/>
                <a:gd name="T20" fmla="*/ 0 w 1213"/>
                <a:gd name="T21" fmla="*/ 106 h 119"/>
                <a:gd name="T22" fmla="*/ 2 w 1213"/>
                <a:gd name="T23" fmla="*/ 87 h 119"/>
                <a:gd name="T24" fmla="*/ 2 w 1213"/>
                <a:gd name="T25" fmla="*/ 87 h 119"/>
                <a:gd name="T26" fmla="*/ 2 w 1213"/>
                <a:gd name="T27" fmla="*/ 87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3" h="119">
                  <a:moveTo>
                    <a:pt x="2" y="87"/>
                  </a:moveTo>
                  <a:lnTo>
                    <a:pt x="122" y="74"/>
                  </a:lnTo>
                  <a:lnTo>
                    <a:pt x="616" y="19"/>
                  </a:lnTo>
                  <a:lnTo>
                    <a:pt x="909" y="0"/>
                  </a:lnTo>
                  <a:lnTo>
                    <a:pt x="1200" y="5"/>
                  </a:lnTo>
                  <a:lnTo>
                    <a:pt x="1213" y="21"/>
                  </a:lnTo>
                  <a:lnTo>
                    <a:pt x="1200" y="36"/>
                  </a:lnTo>
                  <a:lnTo>
                    <a:pt x="593" y="70"/>
                  </a:lnTo>
                  <a:lnTo>
                    <a:pt x="124" y="114"/>
                  </a:lnTo>
                  <a:lnTo>
                    <a:pt x="25" y="119"/>
                  </a:lnTo>
                  <a:lnTo>
                    <a:pt x="0" y="106"/>
                  </a:lnTo>
                  <a:lnTo>
                    <a:pt x="2" y="87"/>
                  </a:lnTo>
                  <a:lnTo>
                    <a:pt x="2" y="87"/>
                  </a:lnTo>
                  <a:lnTo>
                    <a:pt x="2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0" name="Freeform 48"/>
            <p:cNvSpPr>
              <a:spLocks noChangeAspect="1"/>
            </p:cNvSpPr>
            <p:nvPr/>
          </p:nvSpPr>
          <p:spPr bwMode="auto">
            <a:xfrm>
              <a:off x="1448" y="1462"/>
              <a:ext cx="16" cy="43"/>
            </a:xfrm>
            <a:custGeom>
              <a:avLst/>
              <a:gdLst>
                <a:gd name="T0" fmla="*/ 47 w 47"/>
                <a:gd name="T1" fmla="*/ 25 h 160"/>
                <a:gd name="T2" fmla="*/ 38 w 47"/>
                <a:gd name="T3" fmla="*/ 147 h 160"/>
                <a:gd name="T4" fmla="*/ 23 w 47"/>
                <a:gd name="T5" fmla="*/ 160 h 160"/>
                <a:gd name="T6" fmla="*/ 8 w 47"/>
                <a:gd name="T7" fmla="*/ 147 h 160"/>
                <a:gd name="T8" fmla="*/ 0 w 47"/>
                <a:gd name="T9" fmla="*/ 25 h 160"/>
                <a:gd name="T10" fmla="*/ 8 w 47"/>
                <a:gd name="T11" fmla="*/ 6 h 160"/>
                <a:gd name="T12" fmla="*/ 23 w 47"/>
                <a:gd name="T13" fmla="*/ 0 h 160"/>
                <a:gd name="T14" fmla="*/ 47 w 47"/>
                <a:gd name="T15" fmla="*/ 25 h 160"/>
                <a:gd name="T16" fmla="*/ 47 w 47"/>
                <a:gd name="T17" fmla="*/ 25 h 160"/>
                <a:gd name="T18" fmla="*/ 47 w 47"/>
                <a:gd name="T19" fmla="*/ 25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160">
                  <a:moveTo>
                    <a:pt x="47" y="25"/>
                  </a:moveTo>
                  <a:lnTo>
                    <a:pt x="38" y="147"/>
                  </a:lnTo>
                  <a:lnTo>
                    <a:pt x="23" y="160"/>
                  </a:lnTo>
                  <a:lnTo>
                    <a:pt x="8" y="147"/>
                  </a:lnTo>
                  <a:lnTo>
                    <a:pt x="0" y="25"/>
                  </a:lnTo>
                  <a:lnTo>
                    <a:pt x="8" y="6"/>
                  </a:lnTo>
                  <a:lnTo>
                    <a:pt x="23" y="0"/>
                  </a:lnTo>
                  <a:lnTo>
                    <a:pt x="47" y="25"/>
                  </a:lnTo>
                  <a:lnTo>
                    <a:pt x="47" y="25"/>
                  </a:lnTo>
                  <a:lnTo>
                    <a:pt x="47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1" name="Freeform 49"/>
            <p:cNvSpPr>
              <a:spLocks noChangeAspect="1"/>
            </p:cNvSpPr>
            <p:nvPr/>
          </p:nvSpPr>
          <p:spPr bwMode="auto">
            <a:xfrm>
              <a:off x="1365" y="1479"/>
              <a:ext cx="15" cy="32"/>
            </a:xfrm>
            <a:custGeom>
              <a:avLst/>
              <a:gdLst>
                <a:gd name="T0" fmla="*/ 46 w 46"/>
                <a:gd name="T1" fmla="*/ 23 h 122"/>
                <a:gd name="T2" fmla="*/ 38 w 46"/>
                <a:gd name="T3" fmla="*/ 108 h 122"/>
                <a:gd name="T4" fmla="*/ 23 w 46"/>
                <a:gd name="T5" fmla="*/ 122 h 122"/>
                <a:gd name="T6" fmla="*/ 9 w 46"/>
                <a:gd name="T7" fmla="*/ 105 h 122"/>
                <a:gd name="T8" fmla="*/ 0 w 46"/>
                <a:gd name="T9" fmla="*/ 23 h 122"/>
                <a:gd name="T10" fmla="*/ 7 w 46"/>
                <a:gd name="T11" fmla="*/ 6 h 122"/>
                <a:gd name="T12" fmla="*/ 23 w 46"/>
                <a:gd name="T13" fmla="*/ 0 h 122"/>
                <a:gd name="T14" fmla="*/ 46 w 46"/>
                <a:gd name="T15" fmla="*/ 23 h 122"/>
                <a:gd name="T16" fmla="*/ 46 w 46"/>
                <a:gd name="T17" fmla="*/ 23 h 122"/>
                <a:gd name="T18" fmla="*/ 46 w 46"/>
                <a:gd name="T19" fmla="*/ 2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122">
                  <a:moveTo>
                    <a:pt x="46" y="23"/>
                  </a:moveTo>
                  <a:lnTo>
                    <a:pt x="38" y="108"/>
                  </a:lnTo>
                  <a:lnTo>
                    <a:pt x="23" y="122"/>
                  </a:lnTo>
                  <a:lnTo>
                    <a:pt x="9" y="105"/>
                  </a:lnTo>
                  <a:lnTo>
                    <a:pt x="0" y="23"/>
                  </a:lnTo>
                  <a:lnTo>
                    <a:pt x="7" y="6"/>
                  </a:lnTo>
                  <a:lnTo>
                    <a:pt x="23" y="0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2" name="Freeform 50"/>
            <p:cNvSpPr>
              <a:spLocks noChangeAspect="1"/>
            </p:cNvSpPr>
            <p:nvPr/>
          </p:nvSpPr>
          <p:spPr bwMode="auto">
            <a:xfrm>
              <a:off x="1289" y="1478"/>
              <a:ext cx="20" cy="33"/>
            </a:xfrm>
            <a:custGeom>
              <a:avLst/>
              <a:gdLst>
                <a:gd name="T0" fmla="*/ 57 w 57"/>
                <a:gd name="T1" fmla="*/ 17 h 122"/>
                <a:gd name="T2" fmla="*/ 47 w 57"/>
                <a:gd name="T3" fmla="*/ 97 h 122"/>
                <a:gd name="T4" fmla="*/ 32 w 57"/>
                <a:gd name="T5" fmla="*/ 122 h 122"/>
                <a:gd name="T6" fmla="*/ 17 w 57"/>
                <a:gd name="T7" fmla="*/ 103 h 122"/>
                <a:gd name="T8" fmla="*/ 0 w 57"/>
                <a:gd name="T9" fmla="*/ 15 h 122"/>
                <a:gd name="T10" fmla="*/ 9 w 57"/>
                <a:gd name="T11" fmla="*/ 2 h 122"/>
                <a:gd name="T12" fmla="*/ 28 w 57"/>
                <a:gd name="T13" fmla="*/ 0 h 122"/>
                <a:gd name="T14" fmla="*/ 57 w 57"/>
                <a:gd name="T15" fmla="*/ 17 h 122"/>
                <a:gd name="T16" fmla="*/ 57 w 57"/>
                <a:gd name="T17" fmla="*/ 17 h 122"/>
                <a:gd name="T18" fmla="*/ 57 w 57"/>
                <a:gd name="T19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122">
                  <a:moveTo>
                    <a:pt x="57" y="17"/>
                  </a:moveTo>
                  <a:lnTo>
                    <a:pt x="47" y="97"/>
                  </a:lnTo>
                  <a:lnTo>
                    <a:pt x="32" y="122"/>
                  </a:lnTo>
                  <a:lnTo>
                    <a:pt x="17" y="103"/>
                  </a:lnTo>
                  <a:lnTo>
                    <a:pt x="0" y="15"/>
                  </a:lnTo>
                  <a:lnTo>
                    <a:pt x="9" y="2"/>
                  </a:lnTo>
                  <a:lnTo>
                    <a:pt x="28" y="0"/>
                  </a:lnTo>
                  <a:lnTo>
                    <a:pt x="57" y="17"/>
                  </a:lnTo>
                  <a:lnTo>
                    <a:pt x="57" y="17"/>
                  </a:lnTo>
                  <a:lnTo>
                    <a:pt x="57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3" name="Freeform 51"/>
            <p:cNvSpPr>
              <a:spLocks noChangeAspect="1"/>
            </p:cNvSpPr>
            <p:nvPr/>
          </p:nvSpPr>
          <p:spPr bwMode="auto">
            <a:xfrm>
              <a:off x="1203" y="1476"/>
              <a:ext cx="18" cy="34"/>
            </a:xfrm>
            <a:custGeom>
              <a:avLst/>
              <a:gdLst>
                <a:gd name="T0" fmla="*/ 54 w 54"/>
                <a:gd name="T1" fmla="*/ 24 h 127"/>
                <a:gd name="T2" fmla="*/ 48 w 54"/>
                <a:gd name="T3" fmla="*/ 104 h 127"/>
                <a:gd name="T4" fmla="*/ 31 w 54"/>
                <a:gd name="T5" fmla="*/ 127 h 127"/>
                <a:gd name="T6" fmla="*/ 12 w 54"/>
                <a:gd name="T7" fmla="*/ 108 h 127"/>
                <a:gd name="T8" fmla="*/ 0 w 54"/>
                <a:gd name="T9" fmla="*/ 24 h 127"/>
                <a:gd name="T10" fmla="*/ 8 w 54"/>
                <a:gd name="T11" fmla="*/ 7 h 127"/>
                <a:gd name="T12" fmla="*/ 27 w 54"/>
                <a:gd name="T13" fmla="*/ 0 h 127"/>
                <a:gd name="T14" fmla="*/ 54 w 54"/>
                <a:gd name="T15" fmla="*/ 24 h 127"/>
                <a:gd name="T16" fmla="*/ 54 w 54"/>
                <a:gd name="T17" fmla="*/ 24 h 127"/>
                <a:gd name="T18" fmla="*/ 54 w 54"/>
                <a:gd name="T19" fmla="*/ 2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27">
                  <a:moveTo>
                    <a:pt x="54" y="24"/>
                  </a:moveTo>
                  <a:lnTo>
                    <a:pt x="48" y="104"/>
                  </a:lnTo>
                  <a:lnTo>
                    <a:pt x="31" y="127"/>
                  </a:lnTo>
                  <a:lnTo>
                    <a:pt x="12" y="108"/>
                  </a:lnTo>
                  <a:lnTo>
                    <a:pt x="0" y="24"/>
                  </a:lnTo>
                  <a:lnTo>
                    <a:pt x="8" y="7"/>
                  </a:lnTo>
                  <a:lnTo>
                    <a:pt x="27" y="0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4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4" name="Freeform 52"/>
            <p:cNvSpPr>
              <a:spLocks noChangeAspect="1"/>
            </p:cNvSpPr>
            <p:nvPr/>
          </p:nvSpPr>
          <p:spPr bwMode="auto">
            <a:xfrm>
              <a:off x="1127" y="1480"/>
              <a:ext cx="19" cy="36"/>
            </a:xfrm>
            <a:custGeom>
              <a:avLst/>
              <a:gdLst>
                <a:gd name="T0" fmla="*/ 57 w 57"/>
                <a:gd name="T1" fmla="*/ 21 h 137"/>
                <a:gd name="T2" fmla="*/ 54 w 57"/>
                <a:gd name="T3" fmla="*/ 59 h 137"/>
                <a:gd name="T4" fmla="*/ 54 w 57"/>
                <a:gd name="T5" fmla="*/ 122 h 137"/>
                <a:gd name="T6" fmla="*/ 38 w 57"/>
                <a:gd name="T7" fmla="*/ 137 h 137"/>
                <a:gd name="T8" fmla="*/ 23 w 57"/>
                <a:gd name="T9" fmla="*/ 122 h 137"/>
                <a:gd name="T10" fmla="*/ 8 w 57"/>
                <a:gd name="T11" fmla="*/ 63 h 137"/>
                <a:gd name="T12" fmla="*/ 0 w 57"/>
                <a:gd name="T13" fmla="*/ 19 h 137"/>
                <a:gd name="T14" fmla="*/ 8 w 57"/>
                <a:gd name="T15" fmla="*/ 4 h 137"/>
                <a:gd name="T16" fmla="*/ 29 w 57"/>
                <a:gd name="T17" fmla="*/ 0 h 137"/>
                <a:gd name="T18" fmla="*/ 57 w 57"/>
                <a:gd name="T19" fmla="*/ 21 h 137"/>
                <a:gd name="T20" fmla="*/ 57 w 57"/>
                <a:gd name="T21" fmla="*/ 21 h 137"/>
                <a:gd name="T22" fmla="*/ 57 w 57"/>
                <a:gd name="T23" fmla="*/ 2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" h="137">
                  <a:moveTo>
                    <a:pt x="57" y="21"/>
                  </a:moveTo>
                  <a:lnTo>
                    <a:pt x="54" y="59"/>
                  </a:lnTo>
                  <a:lnTo>
                    <a:pt x="54" y="122"/>
                  </a:lnTo>
                  <a:lnTo>
                    <a:pt x="38" y="137"/>
                  </a:lnTo>
                  <a:lnTo>
                    <a:pt x="23" y="122"/>
                  </a:lnTo>
                  <a:lnTo>
                    <a:pt x="8" y="63"/>
                  </a:lnTo>
                  <a:lnTo>
                    <a:pt x="0" y="19"/>
                  </a:lnTo>
                  <a:lnTo>
                    <a:pt x="8" y="4"/>
                  </a:lnTo>
                  <a:lnTo>
                    <a:pt x="29" y="0"/>
                  </a:lnTo>
                  <a:lnTo>
                    <a:pt x="57" y="21"/>
                  </a:lnTo>
                  <a:lnTo>
                    <a:pt x="57" y="21"/>
                  </a:lnTo>
                  <a:lnTo>
                    <a:pt x="57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5" name="Freeform 53"/>
            <p:cNvSpPr>
              <a:spLocks noChangeAspect="1"/>
            </p:cNvSpPr>
            <p:nvPr/>
          </p:nvSpPr>
          <p:spPr bwMode="auto">
            <a:xfrm>
              <a:off x="1348" y="1024"/>
              <a:ext cx="145" cy="50"/>
            </a:xfrm>
            <a:custGeom>
              <a:avLst/>
              <a:gdLst>
                <a:gd name="T0" fmla="*/ 17 w 437"/>
                <a:gd name="T1" fmla="*/ 0 h 184"/>
                <a:gd name="T2" fmla="*/ 245 w 437"/>
                <a:gd name="T3" fmla="*/ 9 h 184"/>
                <a:gd name="T4" fmla="*/ 342 w 437"/>
                <a:gd name="T5" fmla="*/ 44 h 184"/>
                <a:gd name="T6" fmla="*/ 420 w 437"/>
                <a:gd name="T7" fmla="*/ 116 h 184"/>
                <a:gd name="T8" fmla="*/ 431 w 437"/>
                <a:gd name="T9" fmla="*/ 139 h 184"/>
                <a:gd name="T10" fmla="*/ 437 w 437"/>
                <a:gd name="T11" fmla="*/ 165 h 184"/>
                <a:gd name="T12" fmla="*/ 422 w 437"/>
                <a:gd name="T13" fmla="*/ 184 h 184"/>
                <a:gd name="T14" fmla="*/ 376 w 437"/>
                <a:gd name="T15" fmla="*/ 173 h 184"/>
                <a:gd name="T16" fmla="*/ 361 w 437"/>
                <a:gd name="T17" fmla="*/ 154 h 184"/>
                <a:gd name="T18" fmla="*/ 330 w 437"/>
                <a:gd name="T19" fmla="*/ 116 h 184"/>
                <a:gd name="T20" fmla="*/ 294 w 437"/>
                <a:gd name="T21" fmla="*/ 85 h 184"/>
                <a:gd name="T22" fmla="*/ 254 w 437"/>
                <a:gd name="T23" fmla="*/ 64 h 184"/>
                <a:gd name="T24" fmla="*/ 212 w 437"/>
                <a:gd name="T25" fmla="*/ 49 h 184"/>
                <a:gd name="T26" fmla="*/ 17 w 437"/>
                <a:gd name="T27" fmla="*/ 30 h 184"/>
                <a:gd name="T28" fmla="*/ 0 w 437"/>
                <a:gd name="T29" fmla="*/ 15 h 184"/>
                <a:gd name="T30" fmla="*/ 17 w 437"/>
                <a:gd name="T31" fmla="*/ 0 h 184"/>
                <a:gd name="T32" fmla="*/ 17 w 437"/>
                <a:gd name="T33" fmla="*/ 0 h 184"/>
                <a:gd name="T34" fmla="*/ 17 w 437"/>
                <a:gd name="T3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7" h="184">
                  <a:moveTo>
                    <a:pt x="17" y="0"/>
                  </a:moveTo>
                  <a:lnTo>
                    <a:pt x="245" y="9"/>
                  </a:lnTo>
                  <a:lnTo>
                    <a:pt x="342" y="44"/>
                  </a:lnTo>
                  <a:lnTo>
                    <a:pt x="420" y="116"/>
                  </a:lnTo>
                  <a:lnTo>
                    <a:pt x="431" y="139"/>
                  </a:lnTo>
                  <a:lnTo>
                    <a:pt x="437" y="165"/>
                  </a:lnTo>
                  <a:lnTo>
                    <a:pt x="422" y="184"/>
                  </a:lnTo>
                  <a:lnTo>
                    <a:pt x="376" y="173"/>
                  </a:lnTo>
                  <a:lnTo>
                    <a:pt x="361" y="154"/>
                  </a:lnTo>
                  <a:lnTo>
                    <a:pt x="330" y="116"/>
                  </a:lnTo>
                  <a:lnTo>
                    <a:pt x="294" y="85"/>
                  </a:lnTo>
                  <a:lnTo>
                    <a:pt x="254" y="64"/>
                  </a:lnTo>
                  <a:lnTo>
                    <a:pt x="212" y="49"/>
                  </a:lnTo>
                  <a:lnTo>
                    <a:pt x="17" y="30"/>
                  </a:lnTo>
                  <a:lnTo>
                    <a:pt x="0" y="1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6" name="Freeform 54"/>
            <p:cNvSpPr>
              <a:spLocks noChangeAspect="1"/>
            </p:cNvSpPr>
            <p:nvPr/>
          </p:nvSpPr>
          <p:spPr bwMode="auto">
            <a:xfrm>
              <a:off x="946" y="1177"/>
              <a:ext cx="116" cy="265"/>
            </a:xfrm>
            <a:custGeom>
              <a:avLst/>
              <a:gdLst>
                <a:gd name="T0" fmla="*/ 66 w 349"/>
                <a:gd name="T1" fmla="*/ 30 h 992"/>
                <a:gd name="T2" fmla="*/ 80 w 349"/>
                <a:gd name="T3" fmla="*/ 152 h 992"/>
                <a:gd name="T4" fmla="*/ 100 w 349"/>
                <a:gd name="T5" fmla="*/ 276 h 992"/>
                <a:gd name="T6" fmla="*/ 140 w 349"/>
                <a:gd name="T7" fmla="*/ 367 h 992"/>
                <a:gd name="T8" fmla="*/ 235 w 349"/>
                <a:gd name="T9" fmla="*/ 605 h 992"/>
                <a:gd name="T10" fmla="*/ 289 w 349"/>
                <a:gd name="T11" fmla="*/ 762 h 992"/>
                <a:gd name="T12" fmla="*/ 349 w 349"/>
                <a:gd name="T13" fmla="*/ 943 h 992"/>
                <a:gd name="T14" fmla="*/ 348 w 349"/>
                <a:gd name="T15" fmla="*/ 975 h 992"/>
                <a:gd name="T16" fmla="*/ 323 w 349"/>
                <a:gd name="T17" fmla="*/ 992 h 992"/>
                <a:gd name="T18" fmla="*/ 294 w 349"/>
                <a:gd name="T19" fmla="*/ 992 h 992"/>
                <a:gd name="T20" fmla="*/ 273 w 349"/>
                <a:gd name="T21" fmla="*/ 968 h 992"/>
                <a:gd name="T22" fmla="*/ 218 w 349"/>
                <a:gd name="T23" fmla="*/ 785 h 992"/>
                <a:gd name="T24" fmla="*/ 180 w 349"/>
                <a:gd name="T25" fmla="*/ 622 h 992"/>
                <a:gd name="T26" fmla="*/ 70 w 349"/>
                <a:gd name="T27" fmla="*/ 283 h 992"/>
                <a:gd name="T28" fmla="*/ 30 w 349"/>
                <a:gd name="T29" fmla="*/ 158 h 992"/>
                <a:gd name="T30" fmla="*/ 0 w 349"/>
                <a:gd name="T31" fmla="*/ 32 h 992"/>
                <a:gd name="T32" fmla="*/ 9 w 349"/>
                <a:gd name="T33" fmla="*/ 8 h 992"/>
                <a:gd name="T34" fmla="*/ 32 w 349"/>
                <a:gd name="T35" fmla="*/ 0 h 992"/>
                <a:gd name="T36" fmla="*/ 66 w 349"/>
                <a:gd name="T37" fmla="*/ 30 h 992"/>
                <a:gd name="T38" fmla="*/ 66 w 349"/>
                <a:gd name="T39" fmla="*/ 30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992">
                  <a:moveTo>
                    <a:pt x="66" y="30"/>
                  </a:moveTo>
                  <a:lnTo>
                    <a:pt x="80" y="152"/>
                  </a:lnTo>
                  <a:lnTo>
                    <a:pt x="100" y="276"/>
                  </a:lnTo>
                  <a:lnTo>
                    <a:pt x="140" y="367"/>
                  </a:lnTo>
                  <a:lnTo>
                    <a:pt x="235" y="605"/>
                  </a:lnTo>
                  <a:lnTo>
                    <a:pt x="289" y="762"/>
                  </a:lnTo>
                  <a:lnTo>
                    <a:pt x="349" y="943"/>
                  </a:lnTo>
                  <a:lnTo>
                    <a:pt x="348" y="975"/>
                  </a:lnTo>
                  <a:lnTo>
                    <a:pt x="323" y="992"/>
                  </a:lnTo>
                  <a:lnTo>
                    <a:pt x="294" y="992"/>
                  </a:lnTo>
                  <a:lnTo>
                    <a:pt x="273" y="968"/>
                  </a:lnTo>
                  <a:lnTo>
                    <a:pt x="218" y="785"/>
                  </a:lnTo>
                  <a:lnTo>
                    <a:pt x="180" y="622"/>
                  </a:lnTo>
                  <a:lnTo>
                    <a:pt x="70" y="283"/>
                  </a:lnTo>
                  <a:lnTo>
                    <a:pt x="30" y="158"/>
                  </a:lnTo>
                  <a:lnTo>
                    <a:pt x="0" y="32"/>
                  </a:lnTo>
                  <a:lnTo>
                    <a:pt x="9" y="8"/>
                  </a:lnTo>
                  <a:lnTo>
                    <a:pt x="32" y="0"/>
                  </a:lnTo>
                  <a:lnTo>
                    <a:pt x="66" y="30"/>
                  </a:lnTo>
                  <a:lnTo>
                    <a:pt x="6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7" name="Freeform 55"/>
            <p:cNvSpPr>
              <a:spLocks noChangeAspect="1"/>
            </p:cNvSpPr>
            <p:nvPr/>
          </p:nvSpPr>
          <p:spPr bwMode="auto">
            <a:xfrm>
              <a:off x="1061" y="1403"/>
              <a:ext cx="413" cy="49"/>
            </a:xfrm>
            <a:custGeom>
              <a:avLst/>
              <a:gdLst>
                <a:gd name="T0" fmla="*/ 38 w 1247"/>
                <a:gd name="T1" fmla="*/ 133 h 182"/>
                <a:gd name="T2" fmla="*/ 264 w 1247"/>
                <a:gd name="T3" fmla="*/ 102 h 182"/>
                <a:gd name="T4" fmla="*/ 477 w 1247"/>
                <a:gd name="T5" fmla="*/ 83 h 182"/>
                <a:gd name="T6" fmla="*/ 842 w 1247"/>
                <a:gd name="T7" fmla="*/ 34 h 182"/>
                <a:gd name="T8" fmla="*/ 1013 w 1247"/>
                <a:gd name="T9" fmla="*/ 11 h 182"/>
                <a:gd name="T10" fmla="*/ 1207 w 1247"/>
                <a:gd name="T11" fmla="*/ 0 h 182"/>
                <a:gd name="T12" fmla="*/ 1237 w 1247"/>
                <a:gd name="T13" fmla="*/ 13 h 182"/>
                <a:gd name="T14" fmla="*/ 1247 w 1247"/>
                <a:gd name="T15" fmla="*/ 38 h 182"/>
                <a:gd name="T16" fmla="*/ 1237 w 1247"/>
                <a:gd name="T17" fmla="*/ 64 h 182"/>
                <a:gd name="T18" fmla="*/ 1207 w 1247"/>
                <a:gd name="T19" fmla="*/ 76 h 182"/>
                <a:gd name="T20" fmla="*/ 846 w 1247"/>
                <a:gd name="T21" fmla="*/ 104 h 182"/>
                <a:gd name="T22" fmla="*/ 676 w 1247"/>
                <a:gd name="T23" fmla="*/ 129 h 182"/>
                <a:gd name="T24" fmla="*/ 483 w 1247"/>
                <a:gd name="T25" fmla="*/ 148 h 182"/>
                <a:gd name="T26" fmla="*/ 0 w 1247"/>
                <a:gd name="T27" fmla="*/ 182 h 182"/>
                <a:gd name="T28" fmla="*/ 3 w 1247"/>
                <a:gd name="T29" fmla="*/ 161 h 182"/>
                <a:gd name="T30" fmla="*/ 38 w 1247"/>
                <a:gd name="T31" fmla="*/ 133 h 182"/>
                <a:gd name="T32" fmla="*/ 38 w 1247"/>
                <a:gd name="T33" fmla="*/ 133 h 182"/>
                <a:gd name="T34" fmla="*/ 38 w 1247"/>
                <a:gd name="T35" fmla="*/ 133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47" h="182">
                  <a:moveTo>
                    <a:pt x="38" y="133"/>
                  </a:moveTo>
                  <a:lnTo>
                    <a:pt x="264" y="102"/>
                  </a:lnTo>
                  <a:lnTo>
                    <a:pt x="477" y="83"/>
                  </a:lnTo>
                  <a:lnTo>
                    <a:pt x="842" y="34"/>
                  </a:lnTo>
                  <a:lnTo>
                    <a:pt x="1013" y="11"/>
                  </a:lnTo>
                  <a:lnTo>
                    <a:pt x="1207" y="0"/>
                  </a:lnTo>
                  <a:lnTo>
                    <a:pt x="1237" y="13"/>
                  </a:lnTo>
                  <a:lnTo>
                    <a:pt x="1247" y="38"/>
                  </a:lnTo>
                  <a:lnTo>
                    <a:pt x="1237" y="64"/>
                  </a:lnTo>
                  <a:lnTo>
                    <a:pt x="1207" y="76"/>
                  </a:lnTo>
                  <a:lnTo>
                    <a:pt x="846" y="104"/>
                  </a:lnTo>
                  <a:lnTo>
                    <a:pt x="676" y="129"/>
                  </a:lnTo>
                  <a:lnTo>
                    <a:pt x="483" y="148"/>
                  </a:lnTo>
                  <a:lnTo>
                    <a:pt x="0" y="182"/>
                  </a:lnTo>
                  <a:lnTo>
                    <a:pt x="3" y="161"/>
                  </a:lnTo>
                  <a:lnTo>
                    <a:pt x="38" y="133"/>
                  </a:lnTo>
                  <a:lnTo>
                    <a:pt x="38" y="133"/>
                  </a:lnTo>
                  <a:lnTo>
                    <a:pt x="38" y="1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8" name="Freeform 56"/>
            <p:cNvSpPr>
              <a:spLocks noChangeAspect="1"/>
            </p:cNvSpPr>
            <p:nvPr/>
          </p:nvSpPr>
          <p:spPr bwMode="auto">
            <a:xfrm>
              <a:off x="1447" y="1011"/>
              <a:ext cx="86" cy="413"/>
            </a:xfrm>
            <a:custGeom>
              <a:avLst/>
              <a:gdLst>
                <a:gd name="T0" fmla="*/ 243 w 259"/>
                <a:gd name="T1" fmla="*/ 21 h 1546"/>
                <a:gd name="T2" fmla="*/ 259 w 259"/>
                <a:gd name="T3" fmla="*/ 166 h 1546"/>
                <a:gd name="T4" fmla="*/ 247 w 259"/>
                <a:gd name="T5" fmla="*/ 398 h 1546"/>
                <a:gd name="T6" fmla="*/ 219 w 259"/>
                <a:gd name="T7" fmla="*/ 597 h 1546"/>
                <a:gd name="T8" fmla="*/ 181 w 259"/>
                <a:gd name="T9" fmla="*/ 797 h 1546"/>
                <a:gd name="T10" fmla="*/ 139 w 259"/>
                <a:gd name="T11" fmla="*/ 1031 h 1546"/>
                <a:gd name="T12" fmla="*/ 108 w 259"/>
                <a:gd name="T13" fmla="*/ 1278 h 1546"/>
                <a:gd name="T14" fmla="*/ 97 w 259"/>
                <a:gd name="T15" fmla="*/ 1396 h 1546"/>
                <a:gd name="T16" fmla="*/ 76 w 259"/>
                <a:gd name="T17" fmla="*/ 1513 h 1546"/>
                <a:gd name="T18" fmla="*/ 61 w 259"/>
                <a:gd name="T19" fmla="*/ 1540 h 1546"/>
                <a:gd name="T20" fmla="*/ 32 w 259"/>
                <a:gd name="T21" fmla="*/ 1546 h 1546"/>
                <a:gd name="T22" fmla="*/ 0 w 259"/>
                <a:gd name="T23" fmla="*/ 1502 h 1546"/>
                <a:gd name="T24" fmla="*/ 27 w 259"/>
                <a:gd name="T25" fmla="*/ 1274 h 1546"/>
                <a:gd name="T26" fmla="*/ 61 w 259"/>
                <a:gd name="T27" fmla="*/ 1017 h 1546"/>
                <a:gd name="T28" fmla="*/ 84 w 259"/>
                <a:gd name="T29" fmla="*/ 896 h 1546"/>
                <a:gd name="T30" fmla="*/ 106 w 259"/>
                <a:gd name="T31" fmla="*/ 785 h 1546"/>
                <a:gd name="T32" fmla="*/ 152 w 259"/>
                <a:gd name="T33" fmla="*/ 584 h 1546"/>
                <a:gd name="T34" fmla="*/ 202 w 259"/>
                <a:gd name="T35" fmla="*/ 151 h 1546"/>
                <a:gd name="T36" fmla="*/ 184 w 259"/>
                <a:gd name="T37" fmla="*/ 65 h 1546"/>
                <a:gd name="T38" fmla="*/ 194 w 259"/>
                <a:gd name="T39" fmla="*/ 31 h 1546"/>
                <a:gd name="T40" fmla="*/ 215 w 259"/>
                <a:gd name="T41" fmla="*/ 6 h 1546"/>
                <a:gd name="T42" fmla="*/ 234 w 259"/>
                <a:gd name="T43" fmla="*/ 0 h 1546"/>
                <a:gd name="T44" fmla="*/ 243 w 259"/>
                <a:gd name="T45" fmla="*/ 21 h 1546"/>
                <a:gd name="T46" fmla="*/ 243 w 259"/>
                <a:gd name="T47" fmla="*/ 21 h 1546"/>
                <a:gd name="T48" fmla="*/ 243 w 259"/>
                <a:gd name="T49" fmla="*/ 21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9" h="1546">
                  <a:moveTo>
                    <a:pt x="243" y="21"/>
                  </a:moveTo>
                  <a:lnTo>
                    <a:pt x="259" y="166"/>
                  </a:lnTo>
                  <a:lnTo>
                    <a:pt x="247" y="398"/>
                  </a:lnTo>
                  <a:lnTo>
                    <a:pt x="219" y="597"/>
                  </a:lnTo>
                  <a:lnTo>
                    <a:pt x="181" y="797"/>
                  </a:lnTo>
                  <a:lnTo>
                    <a:pt x="139" y="1031"/>
                  </a:lnTo>
                  <a:lnTo>
                    <a:pt x="108" y="1278"/>
                  </a:lnTo>
                  <a:lnTo>
                    <a:pt x="97" y="1396"/>
                  </a:lnTo>
                  <a:lnTo>
                    <a:pt x="76" y="1513"/>
                  </a:lnTo>
                  <a:lnTo>
                    <a:pt x="61" y="1540"/>
                  </a:lnTo>
                  <a:lnTo>
                    <a:pt x="32" y="1546"/>
                  </a:lnTo>
                  <a:lnTo>
                    <a:pt x="0" y="1502"/>
                  </a:lnTo>
                  <a:lnTo>
                    <a:pt x="27" y="1274"/>
                  </a:lnTo>
                  <a:lnTo>
                    <a:pt x="61" y="1017"/>
                  </a:lnTo>
                  <a:lnTo>
                    <a:pt x="84" y="896"/>
                  </a:lnTo>
                  <a:lnTo>
                    <a:pt x="106" y="785"/>
                  </a:lnTo>
                  <a:lnTo>
                    <a:pt x="152" y="584"/>
                  </a:lnTo>
                  <a:lnTo>
                    <a:pt x="202" y="151"/>
                  </a:lnTo>
                  <a:lnTo>
                    <a:pt x="184" y="65"/>
                  </a:lnTo>
                  <a:lnTo>
                    <a:pt x="194" y="31"/>
                  </a:lnTo>
                  <a:lnTo>
                    <a:pt x="215" y="6"/>
                  </a:lnTo>
                  <a:lnTo>
                    <a:pt x="234" y="0"/>
                  </a:lnTo>
                  <a:lnTo>
                    <a:pt x="243" y="21"/>
                  </a:lnTo>
                  <a:lnTo>
                    <a:pt x="243" y="21"/>
                  </a:lnTo>
                  <a:lnTo>
                    <a:pt x="243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9" name="Freeform 57"/>
            <p:cNvSpPr>
              <a:spLocks noChangeAspect="1"/>
            </p:cNvSpPr>
            <p:nvPr/>
          </p:nvSpPr>
          <p:spPr bwMode="auto">
            <a:xfrm>
              <a:off x="679" y="1728"/>
              <a:ext cx="145" cy="135"/>
            </a:xfrm>
            <a:custGeom>
              <a:avLst/>
              <a:gdLst>
                <a:gd name="T0" fmla="*/ 439 w 439"/>
                <a:gd name="T1" fmla="*/ 20 h 503"/>
                <a:gd name="T2" fmla="*/ 325 w 439"/>
                <a:gd name="T3" fmla="*/ 134 h 503"/>
                <a:gd name="T4" fmla="*/ 235 w 439"/>
                <a:gd name="T5" fmla="*/ 245 h 503"/>
                <a:gd name="T6" fmla="*/ 150 w 439"/>
                <a:gd name="T7" fmla="*/ 361 h 503"/>
                <a:gd name="T8" fmla="*/ 55 w 439"/>
                <a:gd name="T9" fmla="*/ 490 h 503"/>
                <a:gd name="T10" fmla="*/ 30 w 439"/>
                <a:gd name="T11" fmla="*/ 503 h 503"/>
                <a:gd name="T12" fmla="*/ 5 w 439"/>
                <a:gd name="T13" fmla="*/ 496 h 503"/>
                <a:gd name="T14" fmla="*/ 0 w 439"/>
                <a:gd name="T15" fmla="*/ 446 h 503"/>
                <a:gd name="T16" fmla="*/ 100 w 439"/>
                <a:gd name="T17" fmla="*/ 321 h 503"/>
                <a:gd name="T18" fmla="*/ 197 w 439"/>
                <a:gd name="T19" fmla="*/ 214 h 503"/>
                <a:gd name="T20" fmla="*/ 300 w 439"/>
                <a:gd name="T21" fmla="*/ 112 h 503"/>
                <a:gd name="T22" fmla="*/ 418 w 439"/>
                <a:gd name="T23" fmla="*/ 0 h 503"/>
                <a:gd name="T24" fmla="*/ 439 w 439"/>
                <a:gd name="T25" fmla="*/ 0 h 503"/>
                <a:gd name="T26" fmla="*/ 439 w 439"/>
                <a:gd name="T27" fmla="*/ 20 h 503"/>
                <a:gd name="T28" fmla="*/ 439 w 439"/>
                <a:gd name="T29" fmla="*/ 2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9" h="503">
                  <a:moveTo>
                    <a:pt x="439" y="20"/>
                  </a:moveTo>
                  <a:lnTo>
                    <a:pt x="325" y="134"/>
                  </a:lnTo>
                  <a:lnTo>
                    <a:pt x="235" y="245"/>
                  </a:lnTo>
                  <a:lnTo>
                    <a:pt x="150" y="361"/>
                  </a:lnTo>
                  <a:lnTo>
                    <a:pt x="55" y="490"/>
                  </a:lnTo>
                  <a:lnTo>
                    <a:pt x="30" y="503"/>
                  </a:lnTo>
                  <a:lnTo>
                    <a:pt x="5" y="496"/>
                  </a:lnTo>
                  <a:lnTo>
                    <a:pt x="0" y="446"/>
                  </a:lnTo>
                  <a:lnTo>
                    <a:pt x="100" y="321"/>
                  </a:lnTo>
                  <a:lnTo>
                    <a:pt x="197" y="214"/>
                  </a:lnTo>
                  <a:lnTo>
                    <a:pt x="300" y="112"/>
                  </a:lnTo>
                  <a:lnTo>
                    <a:pt x="418" y="0"/>
                  </a:lnTo>
                  <a:lnTo>
                    <a:pt x="439" y="0"/>
                  </a:lnTo>
                  <a:lnTo>
                    <a:pt x="439" y="20"/>
                  </a:lnTo>
                  <a:lnTo>
                    <a:pt x="439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30" name="Freeform 58"/>
            <p:cNvSpPr>
              <a:spLocks noChangeAspect="1"/>
            </p:cNvSpPr>
            <p:nvPr/>
          </p:nvSpPr>
          <p:spPr bwMode="auto">
            <a:xfrm>
              <a:off x="672" y="1854"/>
              <a:ext cx="42" cy="47"/>
            </a:xfrm>
            <a:custGeom>
              <a:avLst/>
              <a:gdLst>
                <a:gd name="T0" fmla="*/ 64 w 127"/>
                <a:gd name="T1" fmla="*/ 15 h 179"/>
                <a:gd name="T2" fmla="*/ 123 w 127"/>
                <a:gd name="T3" fmla="*/ 135 h 179"/>
                <a:gd name="T4" fmla="*/ 127 w 127"/>
                <a:gd name="T5" fmla="*/ 162 h 179"/>
                <a:gd name="T6" fmla="*/ 112 w 127"/>
                <a:gd name="T7" fmla="*/ 179 h 179"/>
                <a:gd name="T8" fmla="*/ 68 w 127"/>
                <a:gd name="T9" fmla="*/ 167 h 179"/>
                <a:gd name="T10" fmla="*/ 2 w 127"/>
                <a:gd name="T11" fmla="*/ 48 h 179"/>
                <a:gd name="T12" fmla="*/ 0 w 127"/>
                <a:gd name="T13" fmla="*/ 19 h 179"/>
                <a:gd name="T14" fmla="*/ 17 w 127"/>
                <a:gd name="T15" fmla="*/ 0 h 179"/>
                <a:gd name="T16" fmla="*/ 64 w 127"/>
                <a:gd name="T17" fmla="*/ 15 h 179"/>
                <a:gd name="T18" fmla="*/ 64 w 127"/>
                <a:gd name="T19" fmla="*/ 15 h 179"/>
                <a:gd name="T20" fmla="*/ 64 w 127"/>
                <a:gd name="T21" fmla="*/ 1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7" h="179">
                  <a:moveTo>
                    <a:pt x="64" y="15"/>
                  </a:moveTo>
                  <a:lnTo>
                    <a:pt x="123" y="135"/>
                  </a:lnTo>
                  <a:lnTo>
                    <a:pt x="127" y="162"/>
                  </a:lnTo>
                  <a:lnTo>
                    <a:pt x="112" y="179"/>
                  </a:lnTo>
                  <a:lnTo>
                    <a:pt x="68" y="167"/>
                  </a:lnTo>
                  <a:lnTo>
                    <a:pt x="2" y="48"/>
                  </a:lnTo>
                  <a:lnTo>
                    <a:pt x="0" y="19"/>
                  </a:lnTo>
                  <a:lnTo>
                    <a:pt x="17" y="0"/>
                  </a:lnTo>
                  <a:lnTo>
                    <a:pt x="64" y="15"/>
                  </a:lnTo>
                  <a:lnTo>
                    <a:pt x="64" y="15"/>
                  </a:lnTo>
                  <a:lnTo>
                    <a:pt x="6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31" name="Freeform 59"/>
            <p:cNvSpPr>
              <a:spLocks noChangeAspect="1"/>
            </p:cNvSpPr>
            <p:nvPr/>
          </p:nvSpPr>
          <p:spPr bwMode="auto">
            <a:xfrm>
              <a:off x="946" y="1007"/>
              <a:ext cx="565" cy="125"/>
            </a:xfrm>
            <a:custGeom>
              <a:avLst/>
              <a:gdLst>
                <a:gd name="T0" fmla="*/ 1692 w 1705"/>
                <a:gd name="T1" fmla="*/ 31 h 468"/>
                <a:gd name="T2" fmla="*/ 1483 w 1705"/>
                <a:gd name="T3" fmla="*/ 61 h 468"/>
                <a:gd name="T4" fmla="*/ 1300 w 1705"/>
                <a:gd name="T5" fmla="*/ 86 h 468"/>
                <a:gd name="T6" fmla="*/ 912 w 1705"/>
                <a:gd name="T7" fmla="*/ 145 h 468"/>
                <a:gd name="T8" fmla="*/ 705 w 1705"/>
                <a:gd name="T9" fmla="*/ 198 h 468"/>
                <a:gd name="T10" fmla="*/ 504 w 1705"/>
                <a:gd name="T11" fmla="*/ 261 h 468"/>
                <a:gd name="T12" fmla="*/ 374 w 1705"/>
                <a:gd name="T13" fmla="*/ 295 h 468"/>
                <a:gd name="T14" fmla="*/ 262 w 1705"/>
                <a:gd name="T15" fmla="*/ 329 h 468"/>
                <a:gd name="T16" fmla="*/ 159 w 1705"/>
                <a:gd name="T17" fmla="*/ 378 h 468"/>
                <a:gd name="T18" fmla="*/ 57 w 1705"/>
                <a:gd name="T19" fmla="*/ 456 h 468"/>
                <a:gd name="T20" fmla="*/ 32 w 1705"/>
                <a:gd name="T21" fmla="*/ 468 h 468"/>
                <a:gd name="T22" fmla="*/ 9 w 1705"/>
                <a:gd name="T23" fmla="*/ 456 h 468"/>
                <a:gd name="T24" fmla="*/ 0 w 1705"/>
                <a:gd name="T25" fmla="*/ 435 h 468"/>
                <a:gd name="T26" fmla="*/ 9 w 1705"/>
                <a:gd name="T27" fmla="*/ 411 h 468"/>
                <a:gd name="T28" fmla="*/ 64 w 1705"/>
                <a:gd name="T29" fmla="*/ 363 h 468"/>
                <a:gd name="T30" fmla="*/ 118 w 1705"/>
                <a:gd name="T31" fmla="*/ 325 h 468"/>
                <a:gd name="T32" fmla="*/ 228 w 1705"/>
                <a:gd name="T33" fmla="*/ 272 h 468"/>
                <a:gd name="T34" fmla="*/ 348 w 1705"/>
                <a:gd name="T35" fmla="*/ 234 h 468"/>
                <a:gd name="T36" fmla="*/ 485 w 1705"/>
                <a:gd name="T37" fmla="*/ 198 h 468"/>
                <a:gd name="T38" fmla="*/ 690 w 1705"/>
                <a:gd name="T39" fmla="*/ 135 h 468"/>
                <a:gd name="T40" fmla="*/ 899 w 1705"/>
                <a:gd name="T41" fmla="*/ 84 h 468"/>
                <a:gd name="T42" fmla="*/ 1283 w 1705"/>
                <a:gd name="T43" fmla="*/ 21 h 468"/>
                <a:gd name="T44" fmla="*/ 1467 w 1705"/>
                <a:gd name="T45" fmla="*/ 6 h 468"/>
                <a:gd name="T46" fmla="*/ 1686 w 1705"/>
                <a:gd name="T47" fmla="*/ 0 h 468"/>
                <a:gd name="T48" fmla="*/ 1705 w 1705"/>
                <a:gd name="T49" fmla="*/ 13 h 468"/>
                <a:gd name="T50" fmla="*/ 1692 w 1705"/>
                <a:gd name="T51" fmla="*/ 31 h 468"/>
                <a:gd name="T52" fmla="*/ 1692 w 1705"/>
                <a:gd name="T53" fmla="*/ 3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05" h="468">
                  <a:moveTo>
                    <a:pt x="1692" y="31"/>
                  </a:moveTo>
                  <a:lnTo>
                    <a:pt x="1483" y="61"/>
                  </a:lnTo>
                  <a:lnTo>
                    <a:pt x="1300" y="86"/>
                  </a:lnTo>
                  <a:lnTo>
                    <a:pt x="912" y="145"/>
                  </a:lnTo>
                  <a:lnTo>
                    <a:pt x="705" y="198"/>
                  </a:lnTo>
                  <a:lnTo>
                    <a:pt x="504" y="261"/>
                  </a:lnTo>
                  <a:lnTo>
                    <a:pt x="374" y="295"/>
                  </a:lnTo>
                  <a:lnTo>
                    <a:pt x="262" y="329"/>
                  </a:lnTo>
                  <a:lnTo>
                    <a:pt x="159" y="378"/>
                  </a:lnTo>
                  <a:lnTo>
                    <a:pt x="57" y="456"/>
                  </a:lnTo>
                  <a:lnTo>
                    <a:pt x="32" y="468"/>
                  </a:lnTo>
                  <a:lnTo>
                    <a:pt x="9" y="456"/>
                  </a:lnTo>
                  <a:lnTo>
                    <a:pt x="0" y="435"/>
                  </a:lnTo>
                  <a:lnTo>
                    <a:pt x="9" y="411"/>
                  </a:lnTo>
                  <a:lnTo>
                    <a:pt x="64" y="363"/>
                  </a:lnTo>
                  <a:lnTo>
                    <a:pt x="118" y="325"/>
                  </a:lnTo>
                  <a:lnTo>
                    <a:pt x="228" y="272"/>
                  </a:lnTo>
                  <a:lnTo>
                    <a:pt x="348" y="234"/>
                  </a:lnTo>
                  <a:lnTo>
                    <a:pt x="485" y="198"/>
                  </a:lnTo>
                  <a:lnTo>
                    <a:pt x="690" y="135"/>
                  </a:lnTo>
                  <a:lnTo>
                    <a:pt x="899" y="84"/>
                  </a:lnTo>
                  <a:lnTo>
                    <a:pt x="1283" y="21"/>
                  </a:lnTo>
                  <a:lnTo>
                    <a:pt x="1467" y="6"/>
                  </a:lnTo>
                  <a:lnTo>
                    <a:pt x="1686" y="0"/>
                  </a:lnTo>
                  <a:lnTo>
                    <a:pt x="1705" y="13"/>
                  </a:lnTo>
                  <a:lnTo>
                    <a:pt x="1692" y="31"/>
                  </a:lnTo>
                  <a:lnTo>
                    <a:pt x="169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32" name="Freeform 60"/>
            <p:cNvSpPr>
              <a:spLocks noChangeAspect="1"/>
            </p:cNvSpPr>
            <p:nvPr/>
          </p:nvSpPr>
          <p:spPr bwMode="auto">
            <a:xfrm>
              <a:off x="983" y="1044"/>
              <a:ext cx="230" cy="208"/>
            </a:xfrm>
            <a:custGeom>
              <a:avLst/>
              <a:gdLst>
                <a:gd name="T0" fmla="*/ 46 w 698"/>
                <a:gd name="T1" fmla="*/ 770 h 781"/>
                <a:gd name="T2" fmla="*/ 0 w 698"/>
                <a:gd name="T3" fmla="*/ 460 h 781"/>
                <a:gd name="T4" fmla="*/ 8 w 698"/>
                <a:gd name="T5" fmla="*/ 392 h 781"/>
                <a:gd name="T6" fmla="*/ 29 w 698"/>
                <a:gd name="T7" fmla="*/ 323 h 781"/>
                <a:gd name="T8" fmla="*/ 63 w 698"/>
                <a:gd name="T9" fmla="*/ 260 h 781"/>
                <a:gd name="T10" fmla="*/ 112 w 698"/>
                <a:gd name="T11" fmla="*/ 198 h 781"/>
                <a:gd name="T12" fmla="*/ 213 w 698"/>
                <a:gd name="T13" fmla="*/ 139 h 781"/>
                <a:gd name="T14" fmla="*/ 333 w 698"/>
                <a:gd name="T15" fmla="*/ 93 h 781"/>
                <a:gd name="T16" fmla="*/ 441 w 698"/>
                <a:gd name="T17" fmla="*/ 61 h 781"/>
                <a:gd name="T18" fmla="*/ 551 w 698"/>
                <a:gd name="T19" fmla="*/ 32 h 781"/>
                <a:gd name="T20" fmla="*/ 679 w 698"/>
                <a:gd name="T21" fmla="*/ 0 h 781"/>
                <a:gd name="T22" fmla="*/ 698 w 698"/>
                <a:gd name="T23" fmla="*/ 10 h 781"/>
                <a:gd name="T24" fmla="*/ 688 w 698"/>
                <a:gd name="T25" fmla="*/ 29 h 781"/>
                <a:gd name="T26" fmla="*/ 565 w 698"/>
                <a:gd name="T27" fmla="*/ 68 h 781"/>
                <a:gd name="T28" fmla="*/ 462 w 698"/>
                <a:gd name="T29" fmla="*/ 110 h 781"/>
                <a:gd name="T30" fmla="*/ 359 w 698"/>
                <a:gd name="T31" fmla="*/ 156 h 781"/>
                <a:gd name="T32" fmla="*/ 243 w 698"/>
                <a:gd name="T33" fmla="*/ 207 h 781"/>
                <a:gd name="T34" fmla="*/ 165 w 698"/>
                <a:gd name="T35" fmla="*/ 253 h 781"/>
                <a:gd name="T36" fmla="*/ 118 w 698"/>
                <a:gd name="T37" fmla="*/ 310 h 781"/>
                <a:gd name="T38" fmla="*/ 84 w 698"/>
                <a:gd name="T39" fmla="*/ 367 h 781"/>
                <a:gd name="T40" fmla="*/ 49 w 698"/>
                <a:gd name="T41" fmla="*/ 489 h 781"/>
                <a:gd name="T42" fmla="*/ 51 w 698"/>
                <a:gd name="T43" fmla="*/ 618 h 781"/>
                <a:gd name="T44" fmla="*/ 76 w 698"/>
                <a:gd name="T45" fmla="*/ 762 h 781"/>
                <a:gd name="T46" fmla="*/ 65 w 698"/>
                <a:gd name="T47" fmla="*/ 781 h 781"/>
                <a:gd name="T48" fmla="*/ 46 w 698"/>
                <a:gd name="T49" fmla="*/ 770 h 781"/>
                <a:gd name="T50" fmla="*/ 46 w 698"/>
                <a:gd name="T51" fmla="*/ 770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98" h="781">
                  <a:moveTo>
                    <a:pt x="46" y="770"/>
                  </a:moveTo>
                  <a:lnTo>
                    <a:pt x="0" y="460"/>
                  </a:lnTo>
                  <a:lnTo>
                    <a:pt x="8" y="392"/>
                  </a:lnTo>
                  <a:lnTo>
                    <a:pt x="29" y="323"/>
                  </a:lnTo>
                  <a:lnTo>
                    <a:pt x="63" y="260"/>
                  </a:lnTo>
                  <a:lnTo>
                    <a:pt x="112" y="198"/>
                  </a:lnTo>
                  <a:lnTo>
                    <a:pt x="213" y="139"/>
                  </a:lnTo>
                  <a:lnTo>
                    <a:pt x="333" y="93"/>
                  </a:lnTo>
                  <a:lnTo>
                    <a:pt x="441" y="61"/>
                  </a:lnTo>
                  <a:lnTo>
                    <a:pt x="551" y="32"/>
                  </a:lnTo>
                  <a:lnTo>
                    <a:pt x="679" y="0"/>
                  </a:lnTo>
                  <a:lnTo>
                    <a:pt x="698" y="10"/>
                  </a:lnTo>
                  <a:lnTo>
                    <a:pt x="688" y="29"/>
                  </a:lnTo>
                  <a:lnTo>
                    <a:pt x="565" y="68"/>
                  </a:lnTo>
                  <a:lnTo>
                    <a:pt x="462" y="110"/>
                  </a:lnTo>
                  <a:lnTo>
                    <a:pt x="359" y="156"/>
                  </a:lnTo>
                  <a:lnTo>
                    <a:pt x="243" y="207"/>
                  </a:lnTo>
                  <a:lnTo>
                    <a:pt x="165" y="253"/>
                  </a:lnTo>
                  <a:lnTo>
                    <a:pt x="118" y="310"/>
                  </a:lnTo>
                  <a:lnTo>
                    <a:pt x="84" y="367"/>
                  </a:lnTo>
                  <a:lnTo>
                    <a:pt x="49" y="489"/>
                  </a:lnTo>
                  <a:lnTo>
                    <a:pt x="51" y="618"/>
                  </a:lnTo>
                  <a:lnTo>
                    <a:pt x="76" y="762"/>
                  </a:lnTo>
                  <a:lnTo>
                    <a:pt x="65" y="781"/>
                  </a:lnTo>
                  <a:lnTo>
                    <a:pt x="46" y="770"/>
                  </a:lnTo>
                  <a:lnTo>
                    <a:pt x="46" y="7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33" name="Freeform 61"/>
            <p:cNvSpPr>
              <a:spLocks noChangeAspect="1"/>
            </p:cNvSpPr>
            <p:nvPr/>
          </p:nvSpPr>
          <p:spPr bwMode="auto">
            <a:xfrm>
              <a:off x="877" y="1649"/>
              <a:ext cx="20" cy="70"/>
            </a:xfrm>
            <a:custGeom>
              <a:avLst/>
              <a:gdLst>
                <a:gd name="T0" fmla="*/ 43 w 62"/>
                <a:gd name="T1" fmla="*/ 86 h 262"/>
                <a:gd name="T2" fmla="*/ 43 w 62"/>
                <a:gd name="T3" fmla="*/ 139 h 262"/>
                <a:gd name="T4" fmla="*/ 62 w 62"/>
                <a:gd name="T5" fmla="*/ 262 h 262"/>
                <a:gd name="T6" fmla="*/ 2 w 62"/>
                <a:gd name="T7" fmla="*/ 262 h 262"/>
                <a:gd name="T8" fmla="*/ 0 w 62"/>
                <a:gd name="T9" fmla="*/ 10 h 262"/>
                <a:gd name="T10" fmla="*/ 40 w 62"/>
                <a:gd name="T11" fmla="*/ 0 h 262"/>
                <a:gd name="T12" fmla="*/ 53 w 62"/>
                <a:gd name="T13" fmla="*/ 25 h 262"/>
                <a:gd name="T14" fmla="*/ 43 w 62"/>
                <a:gd name="T15" fmla="*/ 86 h 262"/>
                <a:gd name="T16" fmla="*/ 43 w 62"/>
                <a:gd name="T17" fmla="*/ 86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262">
                  <a:moveTo>
                    <a:pt x="43" y="86"/>
                  </a:moveTo>
                  <a:lnTo>
                    <a:pt x="43" y="139"/>
                  </a:lnTo>
                  <a:lnTo>
                    <a:pt x="62" y="262"/>
                  </a:lnTo>
                  <a:lnTo>
                    <a:pt x="2" y="262"/>
                  </a:lnTo>
                  <a:lnTo>
                    <a:pt x="0" y="10"/>
                  </a:lnTo>
                  <a:lnTo>
                    <a:pt x="40" y="0"/>
                  </a:lnTo>
                  <a:lnTo>
                    <a:pt x="53" y="25"/>
                  </a:lnTo>
                  <a:lnTo>
                    <a:pt x="43" y="86"/>
                  </a:lnTo>
                  <a:lnTo>
                    <a:pt x="43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34" name="Text Box 62"/>
          <p:cNvSpPr txBox="1">
            <a:spLocks noChangeArrowheads="1"/>
          </p:cNvSpPr>
          <p:nvPr/>
        </p:nvSpPr>
        <p:spPr bwMode="auto">
          <a:xfrm>
            <a:off x="2743200" y="3429000"/>
            <a:ext cx="12207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990000"/>
                </a:solidFill>
                <a:latin typeface="Verdana" pitchFamily="34" charset="0"/>
              </a:rPr>
              <a:t>Internet</a:t>
            </a:r>
            <a:endParaRPr lang="en-GB" sz="2000">
              <a:solidFill>
                <a:srgbClr val="990000"/>
              </a:solidFill>
              <a:latin typeface="Verdana" pitchFamily="34" charset="0"/>
            </a:endParaRPr>
          </a:p>
        </p:txBody>
      </p:sp>
      <p:sp>
        <p:nvSpPr>
          <p:cNvPr id="105535" name="Text Box 63"/>
          <p:cNvSpPr txBox="1">
            <a:spLocks noChangeArrowheads="1"/>
          </p:cNvSpPr>
          <p:nvPr/>
        </p:nvSpPr>
        <p:spPr bwMode="auto">
          <a:xfrm>
            <a:off x="1828800" y="1066800"/>
            <a:ext cx="1673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990000"/>
                </a:solidFill>
                <a:latin typeface="Verdana" pitchFamily="34" charset="0"/>
              </a:rPr>
              <a:t>User </a:t>
            </a:r>
          </a:p>
          <a:p>
            <a:pPr algn="l"/>
            <a:r>
              <a:rPr lang="fi-FI" sz="2000">
                <a:solidFill>
                  <a:srgbClr val="990000"/>
                </a:solidFill>
                <a:latin typeface="Verdana" pitchFamily="34" charset="0"/>
              </a:rPr>
              <a:t>workstation</a:t>
            </a:r>
            <a:endParaRPr lang="en-GB" sz="2000">
              <a:solidFill>
                <a:srgbClr val="990000"/>
              </a:solidFill>
              <a:latin typeface="Verdana" pitchFamily="34" charset="0"/>
            </a:endParaRPr>
          </a:p>
        </p:txBody>
      </p:sp>
      <p:sp>
        <p:nvSpPr>
          <p:cNvPr id="105536" name="Text Box 64"/>
          <p:cNvSpPr txBox="1">
            <a:spLocks noChangeArrowheads="1"/>
          </p:cNvSpPr>
          <p:nvPr/>
        </p:nvSpPr>
        <p:spPr bwMode="auto">
          <a:xfrm>
            <a:off x="685800" y="2057400"/>
            <a:ext cx="13350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Browser:</a:t>
            </a:r>
          </a:p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HTML,</a:t>
            </a:r>
          </a:p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scripts</a:t>
            </a:r>
          </a:p>
        </p:txBody>
      </p:sp>
      <p:sp>
        <p:nvSpPr>
          <p:cNvPr id="105537" name="Text Box 65"/>
          <p:cNvSpPr txBox="1">
            <a:spLocks noChangeArrowheads="1"/>
          </p:cNvSpPr>
          <p:nvPr/>
        </p:nvSpPr>
        <p:spPr bwMode="auto">
          <a:xfrm>
            <a:off x="3429000" y="4800600"/>
            <a:ext cx="1377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Database</a:t>
            </a:r>
          </a:p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server</a:t>
            </a:r>
            <a:endParaRPr lang="en-GB" sz="20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5538" name="Line 66"/>
          <p:cNvSpPr>
            <a:spLocks noChangeShapeType="1"/>
          </p:cNvSpPr>
          <p:nvPr/>
        </p:nvSpPr>
        <p:spPr bwMode="auto">
          <a:xfrm flipV="1">
            <a:off x="2362200" y="1828800"/>
            <a:ext cx="3200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39" name="Text Box 67"/>
          <p:cNvSpPr txBox="1">
            <a:spLocks noChangeArrowheads="1"/>
          </p:cNvSpPr>
          <p:nvPr/>
        </p:nvSpPr>
        <p:spPr bwMode="auto">
          <a:xfrm>
            <a:off x="2971800" y="1752600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1800">
                <a:latin typeface="Verdana" pitchFamily="34" charset="0"/>
              </a:rPr>
              <a:t>HTTP request </a:t>
            </a:r>
            <a:endParaRPr lang="en-GB" sz="1800">
              <a:latin typeface="Verdana" pitchFamily="34" charset="0"/>
            </a:endParaRPr>
          </a:p>
        </p:txBody>
      </p:sp>
      <p:sp>
        <p:nvSpPr>
          <p:cNvPr id="105540" name="Rectangle 68"/>
          <p:cNvSpPr>
            <a:spLocks noChangeArrowheads="1"/>
          </p:cNvSpPr>
          <p:nvPr/>
        </p:nvSpPr>
        <p:spPr bwMode="auto">
          <a:xfrm>
            <a:off x="5562600" y="1295400"/>
            <a:ext cx="2209800" cy="17526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41" name="Text Box 69"/>
          <p:cNvSpPr txBox="1">
            <a:spLocks noChangeArrowheads="1"/>
          </p:cNvSpPr>
          <p:nvPr/>
        </p:nvSpPr>
        <p:spPr bwMode="auto">
          <a:xfrm>
            <a:off x="5638800" y="1371600"/>
            <a:ext cx="941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Server</a:t>
            </a:r>
            <a:endParaRPr lang="en-GB" sz="18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5542" name="Line 70"/>
          <p:cNvSpPr>
            <a:spLocks noChangeShapeType="1"/>
          </p:cNvSpPr>
          <p:nvPr/>
        </p:nvSpPr>
        <p:spPr bwMode="auto">
          <a:xfrm>
            <a:off x="2362200" y="2971800"/>
            <a:ext cx="32004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43" name="Rectangle 71"/>
          <p:cNvSpPr>
            <a:spLocks noChangeArrowheads="1"/>
          </p:cNvSpPr>
          <p:nvPr/>
        </p:nvSpPr>
        <p:spPr bwMode="auto">
          <a:xfrm>
            <a:off x="6096000" y="1828800"/>
            <a:ext cx="1371600" cy="7620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44" name="Text Box 72"/>
          <p:cNvSpPr txBox="1">
            <a:spLocks noChangeArrowheads="1"/>
          </p:cNvSpPr>
          <p:nvPr/>
        </p:nvSpPr>
        <p:spPr bwMode="auto">
          <a:xfrm>
            <a:off x="6096000" y="1905000"/>
            <a:ext cx="93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HTML</a:t>
            </a:r>
          </a:p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pages</a:t>
            </a:r>
          </a:p>
        </p:txBody>
      </p:sp>
      <p:sp>
        <p:nvSpPr>
          <p:cNvPr id="105545" name="Rectangle 73"/>
          <p:cNvSpPr>
            <a:spLocks noChangeArrowheads="1"/>
          </p:cNvSpPr>
          <p:nvPr/>
        </p:nvSpPr>
        <p:spPr bwMode="auto">
          <a:xfrm>
            <a:off x="5715000" y="3581400"/>
            <a:ext cx="2209800" cy="17526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46" name="Text Box 74"/>
          <p:cNvSpPr txBox="1">
            <a:spLocks noChangeArrowheads="1"/>
          </p:cNvSpPr>
          <p:nvPr/>
        </p:nvSpPr>
        <p:spPr bwMode="auto">
          <a:xfrm>
            <a:off x="5791200" y="3657600"/>
            <a:ext cx="1993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Program Server</a:t>
            </a:r>
            <a:endParaRPr lang="en-GB" sz="1800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105547" name="Rectangle 75"/>
          <p:cNvSpPr>
            <a:spLocks noChangeArrowheads="1"/>
          </p:cNvSpPr>
          <p:nvPr/>
        </p:nvSpPr>
        <p:spPr bwMode="auto">
          <a:xfrm>
            <a:off x="5867400" y="4114800"/>
            <a:ext cx="838200" cy="4572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48" name="Text Box 76"/>
          <p:cNvSpPr txBox="1">
            <a:spLocks noChangeArrowheads="1"/>
          </p:cNvSpPr>
          <p:nvPr/>
        </p:nvSpPr>
        <p:spPr bwMode="auto">
          <a:xfrm>
            <a:off x="5867400" y="4114800"/>
            <a:ext cx="665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CGI</a:t>
            </a:r>
          </a:p>
        </p:txBody>
      </p:sp>
      <p:sp>
        <p:nvSpPr>
          <p:cNvPr id="105549" name="Text Box 77"/>
          <p:cNvSpPr txBox="1">
            <a:spLocks noChangeArrowheads="1"/>
          </p:cNvSpPr>
          <p:nvPr/>
        </p:nvSpPr>
        <p:spPr bwMode="auto">
          <a:xfrm>
            <a:off x="2819400" y="3048000"/>
            <a:ext cx="2351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1800">
                <a:latin typeface="Verdana" pitchFamily="34" charset="0"/>
              </a:rPr>
              <a:t>HTTP: HTML pages</a:t>
            </a:r>
            <a:endParaRPr lang="en-GB" sz="1800">
              <a:latin typeface="Verdana" pitchFamily="34" charset="0"/>
            </a:endParaRPr>
          </a:p>
        </p:txBody>
      </p:sp>
      <p:sp>
        <p:nvSpPr>
          <p:cNvPr id="105550" name="Rectangle 78"/>
          <p:cNvSpPr>
            <a:spLocks noChangeArrowheads="1"/>
          </p:cNvSpPr>
          <p:nvPr/>
        </p:nvSpPr>
        <p:spPr bwMode="auto">
          <a:xfrm>
            <a:off x="6934200" y="4114800"/>
            <a:ext cx="838200" cy="4572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51" name="Text Box 79"/>
          <p:cNvSpPr txBox="1">
            <a:spLocks noChangeArrowheads="1"/>
          </p:cNvSpPr>
          <p:nvPr/>
        </p:nvSpPr>
        <p:spPr bwMode="auto">
          <a:xfrm>
            <a:off x="6934200" y="4114800"/>
            <a:ext cx="679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PHP</a:t>
            </a:r>
          </a:p>
        </p:txBody>
      </p:sp>
      <p:sp>
        <p:nvSpPr>
          <p:cNvPr id="105552" name="Rectangle 80"/>
          <p:cNvSpPr>
            <a:spLocks noChangeArrowheads="1"/>
          </p:cNvSpPr>
          <p:nvPr/>
        </p:nvSpPr>
        <p:spPr bwMode="auto">
          <a:xfrm>
            <a:off x="6934200" y="4724400"/>
            <a:ext cx="838200" cy="4572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53" name="Text Box 81"/>
          <p:cNvSpPr txBox="1">
            <a:spLocks noChangeArrowheads="1"/>
          </p:cNvSpPr>
          <p:nvPr/>
        </p:nvSpPr>
        <p:spPr bwMode="auto">
          <a:xfrm>
            <a:off x="6934200" y="4724400"/>
            <a:ext cx="755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Java</a:t>
            </a:r>
          </a:p>
        </p:txBody>
      </p:sp>
      <p:sp>
        <p:nvSpPr>
          <p:cNvPr id="105554" name="Rectangle 82"/>
          <p:cNvSpPr>
            <a:spLocks noChangeArrowheads="1"/>
          </p:cNvSpPr>
          <p:nvPr/>
        </p:nvSpPr>
        <p:spPr bwMode="auto">
          <a:xfrm>
            <a:off x="5943600" y="4724400"/>
            <a:ext cx="838200" cy="4572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55" name="Text Box 83"/>
          <p:cNvSpPr txBox="1">
            <a:spLocks noChangeArrowheads="1"/>
          </p:cNvSpPr>
          <p:nvPr/>
        </p:nvSpPr>
        <p:spPr bwMode="auto">
          <a:xfrm>
            <a:off x="5943600" y="4724400"/>
            <a:ext cx="682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ASP</a:t>
            </a:r>
          </a:p>
        </p:txBody>
      </p:sp>
      <p:sp>
        <p:nvSpPr>
          <p:cNvPr id="105556" name="Rectangle 84"/>
          <p:cNvSpPr>
            <a:spLocks noChangeArrowheads="1"/>
          </p:cNvSpPr>
          <p:nvPr/>
        </p:nvSpPr>
        <p:spPr bwMode="auto">
          <a:xfrm>
            <a:off x="3200400" y="5867400"/>
            <a:ext cx="838200" cy="4572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57" name="Text Box 85"/>
          <p:cNvSpPr txBox="1">
            <a:spLocks noChangeArrowheads="1"/>
          </p:cNvSpPr>
          <p:nvPr/>
        </p:nvSpPr>
        <p:spPr bwMode="auto">
          <a:xfrm>
            <a:off x="3221038" y="5867400"/>
            <a:ext cx="698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SQL</a:t>
            </a:r>
          </a:p>
        </p:txBody>
      </p:sp>
      <p:sp>
        <p:nvSpPr>
          <p:cNvPr id="105558" name="Rectangle 86"/>
          <p:cNvSpPr>
            <a:spLocks noChangeArrowheads="1"/>
          </p:cNvSpPr>
          <p:nvPr/>
        </p:nvSpPr>
        <p:spPr bwMode="auto">
          <a:xfrm>
            <a:off x="4114800" y="5791200"/>
            <a:ext cx="990600" cy="4572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59" name="Text Box 87"/>
          <p:cNvSpPr txBox="1">
            <a:spLocks noChangeArrowheads="1"/>
          </p:cNvSpPr>
          <p:nvPr/>
        </p:nvSpPr>
        <p:spPr bwMode="auto">
          <a:xfrm>
            <a:off x="4114800" y="5791200"/>
            <a:ext cx="996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2000">
                <a:solidFill>
                  <a:srgbClr val="000066"/>
                </a:solidFill>
                <a:latin typeface="Verdana" pitchFamily="34" charset="0"/>
              </a:rPr>
              <a:t>Oracle</a:t>
            </a:r>
          </a:p>
        </p:txBody>
      </p:sp>
      <p:sp>
        <p:nvSpPr>
          <p:cNvPr id="105560" name="Line 88"/>
          <p:cNvSpPr>
            <a:spLocks noChangeShapeType="1"/>
          </p:cNvSpPr>
          <p:nvPr/>
        </p:nvSpPr>
        <p:spPr bwMode="auto">
          <a:xfrm>
            <a:off x="7010400" y="30480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61" name="Line 89"/>
          <p:cNvSpPr>
            <a:spLocks noChangeShapeType="1"/>
          </p:cNvSpPr>
          <p:nvPr/>
        </p:nvSpPr>
        <p:spPr bwMode="auto">
          <a:xfrm flipH="1">
            <a:off x="5181600" y="5105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62" name="Line 90"/>
          <p:cNvSpPr>
            <a:spLocks noChangeShapeType="1"/>
          </p:cNvSpPr>
          <p:nvPr/>
        </p:nvSpPr>
        <p:spPr bwMode="auto">
          <a:xfrm flipV="1">
            <a:off x="5181600" y="4572000"/>
            <a:ext cx="533400" cy="3048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63" name="Line 91"/>
          <p:cNvSpPr>
            <a:spLocks noChangeShapeType="1"/>
          </p:cNvSpPr>
          <p:nvPr/>
        </p:nvSpPr>
        <p:spPr bwMode="auto">
          <a:xfrm flipV="1">
            <a:off x="6324600" y="3048000"/>
            <a:ext cx="0" cy="53340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64" name="Freeform 92"/>
          <p:cNvSpPr>
            <a:spLocks/>
          </p:cNvSpPr>
          <p:nvPr/>
        </p:nvSpPr>
        <p:spPr bwMode="auto">
          <a:xfrm>
            <a:off x="128588" y="715963"/>
            <a:ext cx="8402637" cy="3684587"/>
          </a:xfrm>
          <a:custGeom>
            <a:avLst/>
            <a:gdLst>
              <a:gd name="T0" fmla="*/ 2931 w 5293"/>
              <a:gd name="T1" fmla="*/ 2009 h 2321"/>
              <a:gd name="T2" fmla="*/ 2410 w 5293"/>
              <a:gd name="T3" fmla="*/ 2118 h 2321"/>
              <a:gd name="T4" fmla="*/ 2293 w 5293"/>
              <a:gd name="T5" fmla="*/ 2149 h 2321"/>
              <a:gd name="T6" fmla="*/ 2013 w 5293"/>
              <a:gd name="T7" fmla="*/ 2281 h 2321"/>
              <a:gd name="T8" fmla="*/ 1663 w 5293"/>
              <a:gd name="T9" fmla="*/ 2304 h 2321"/>
              <a:gd name="T10" fmla="*/ 1569 w 5293"/>
              <a:gd name="T11" fmla="*/ 2227 h 2321"/>
              <a:gd name="T12" fmla="*/ 892 w 5293"/>
              <a:gd name="T13" fmla="*/ 2094 h 2321"/>
              <a:gd name="T14" fmla="*/ 690 w 5293"/>
              <a:gd name="T15" fmla="*/ 1993 h 2321"/>
              <a:gd name="T16" fmla="*/ 596 w 5293"/>
              <a:gd name="T17" fmla="*/ 1900 h 2321"/>
              <a:gd name="T18" fmla="*/ 324 w 5293"/>
              <a:gd name="T19" fmla="*/ 1791 h 2321"/>
              <a:gd name="T20" fmla="*/ 129 w 5293"/>
              <a:gd name="T21" fmla="*/ 1643 h 2321"/>
              <a:gd name="T22" fmla="*/ 75 w 5293"/>
              <a:gd name="T23" fmla="*/ 1448 h 2321"/>
              <a:gd name="T24" fmla="*/ 176 w 5293"/>
              <a:gd name="T25" fmla="*/ 320 h 2321"/>
              <a:gd name="T26" fmla="*/ 448 w 5293"/>
              <a:gd name="T27" fmla="*/ 102 h 2321"/>
              <a:gd name="T28" fmla="*/ 620 w 5293"/>
              <a:gd name="T29" fmla="*/ 32 h 2321"/>
              <a:gd name="T30" fmla="*/ 799 w 5293"/>
              <a:gd name="T31" fmla="*/ 0 h 2321"/>
              <a:gd name="T32" fmla="*/ 1172 w 5293"/>
              <a:gd name="T33" fmla="*/ 47 h 2321"/>
              <a:gd name="T34" fmla="*/ 1398 w 5293"/>
              <a:gd name="T35" fmla="*/ 117 h 2321"/>
              <a:gd name="T36" fmla="*/ 1826 w 5293"/>
              <a:gd name="T37" fmla="*/ 195 h 2321"/>
              <a:gd name="T38" fmla="*/ 2013 w 5293"/>
              <a:gd name="T39" fmla="*/ 257 h 2321"/>
              <a:gd name="T40" fmla="*/ 2565 w 5293"/>
              <a:gd name="T41" fmla="*/ 273 h 2321"/>
              <a:gd name="T42" fmla="*/ 2721 w 5293"/>
              <a:gd name="T43" fmla="*/ 234 h 2321"/>
              <a:gd name="T44" fmla="*/ 3103 w 5293"/>
              <a:gd name="T45" fmla="*/ 125 h 2321"/>
              <a:gd name="T46" fmla="*/ 3959 w 5293"/>
              <a:gd name="T47" fmla="*/ 24 h 2321"/>
              <a:gd name="T48" fmla="*/ 4332 w 5293"/>
              <a:gd name="T49" fmla="*/ 78 h 2321"/>
              <a:gd name="T50" fmla="*/ 4893 w 5293"/>
              <a:gd name="T51" fmla="*/ 133 h 2321"/>
              <a:gd name="T52" fmla="*/ 4986 w 5293"/>
              <a:gd name="T53" fmla="*/ 288 h 2321"/>
              <a:gd name="T54" fmla="*/ 5212 w 5293"/>
              <a:gd name="T55" fmla="*/ 390 h 2321"/>
              <a:gd name="T56" fmla="*/ 5181 w 5293"/>
              <a:gd name="T57" fmla="*/ 1254 h 2321"/>
              <a:gd name="T58" fmla="*/ 5010 w 5293"/>
              <a:gd name="T59" fmla="*/ 1495 h 2321"/>
              <a:gd name="T60" fmla="*/ 4761 w 5293"/>
              <a:gd name="T61" fmla="*/ 1643 h 2321"/>
              <a:gd name="T62" fmla="*/ 4231 w 5293"/>
              <a:gd name="T63" fmla="*/ 1682 h 2321"/>
              <a:gd name="T64" fmla="*/ 3406 w 5293"/>
              <a:gd name="T65" fmla="*/ 1760 h 2321"/>
              <a:gd name="T66" fmla="*/ 3141 w 5293"/>
              <a:gd name="T67" fmla="*/ 1884 h 2321"/>
              <a:gd name="T68" fmla="*/ 3056 w 5293"/>
              <a:gd name="T69" fmla="*/ 1954 h 2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293" h="2321">
                <a:moveTo>
                  <a:pt x="3087" y="1907"/>
                </a:moveTo>
                <a:cubicBezTo>
                  <a:pt x="3041" y="1977"/>
                  <a:pt x="3013" y="1979"/>
                  <a:pt x="2931" y="2009"/>
                </a:cubicBezTo>
                <a:cubicBezTo>
                  <a:pt x="2807" y="2101"/>
                  <a:pt x="2823" y="2079"/>
                  <a:pt x="2628" y="2087"/>
                </a:cubicBezTo>
                <a:cubicBezTo>
                  <a:pt x="2558" y="2107"/>
                  <a:pt x="2482" y="2106"/>
                  <a:pt x="2410" y="2118"/>
                </a:cubicBezTo>
                <a:cubicBezTo>
                  <a:pt x="2386" y="2122"/>
                  <a:pt x="2363" y="2128"/>
                  <a:pt x="2340" y="2133"/>
                </a:cubicBezTo>
                <a:cubicBezTo>
                  <a:pt x="2324" y="2136"/>
                  <a:pt x="2293" y="2149"/>
                  <a:pt x="2293" y="2149"/>
                </a:cubicBezTo>
                <a:cubicBezTo>
                  <a:pt x="2261" y="2173"/>
                  <a:pt x="2230" y="2190"/>
                  <a:pt x="2192" y="2203"/>
                </a:cubicBezTo>
                <a:cubicBezTo>
                  <a:pt x="2146" y="2251"/>
                  <a:pt x="2077" y="2271"/>
                  <a:pt x="2013" y="2281"/>
                </a:cubicBezTo>
                <a:cubicBezTo>
                  <a:pt x="1892" y="2321"/>
                  <a:pt x="1952" y="2309"/>
                  <a:pt x="1834" y="2320"/>
                </a:cubicBezTo>
                <a:cubicBezTo>
                  <a:pt x="1777" y="2315"/>
                  <a:pt x="1720" y="2313"/>
                  <a:pt x="1663" y="2304"/>
                </a:cubicBezTo>
                <a:cubicBezTo>
                  <a:pt x="1629" y="2299"/>
                  <a:pt x="1645" y="2286"/>
                  <a:pt x="1631" y="2266"/>
                </a:cubicBezTo>
                <a:cubicBezTo>
                  <a:pt x="1605" y="2229"/>
                  <a:pt x="1606" y="2235"/>
                  <a:pt x="1569" y="2227"/>
                </a:cubicBezTo>
                <a:cubicBezTo>
                  <a:pt x="1488" y="2185"/>
                  <a:pt x="1468" y="2180"/>
                  <a:pt x="1367" y="2172"/>
                </a:cubicBezTo>
                <a:cubicBezTo>
                  <a:pt x="1210" y="2140"/>
                  <a:pt x="1052" y="2104"/>
                  <a:pt x="892" y="2094"/>
                </a:cubicBezTo>
                <a:cubicBezTo>
                  <a:pt x="797" y="2063"/>
                  <a:pt x="846" y="2074"/>
                  <a:pt x="744" y="2063"/>
                </a:cubicBezTo>
                <a:cubicBezTo>
                  <a:pt x="712" y="2042"/>
                  <a:pt x="712" y="2023"/>
                  <a:pt x="690" y="1993"/>
                </a:cubicBezTo>
                <a:cubicBezTo>
                  <a:pt x="678" y="1977"/>
                  <a:pt x="659" y="1965"/>
                  <a:pt x="643" y="1954"/>
                </a:cubicBezTo>
                <a:cubicBezTo>
                  <a:pt x="600" y="1872"/>
                  <a:pt x="659" y="1974"/>
                  <a:pt x="596" y="1900"/>
                </a:cubicBezTo>
                <a:cubicBezTo>
                  <a:pt x="589" y="1891"/>
                  <a:pt x="587" y="1879"/>
                  <a:pt x="581" y="1869"/>
                </a:cubicBezTo>
                <a:cubicBezTo>
                  <a:pt x="505" y="1735"/>
                  <a:pt x="616" y="1801"/>
                  <a:pt x="324" y="1791"/>
                </a:cubicBezTo>
                <a:cubicBezTo>
                  <a:pt x="290" y="1782"/>
                  <a:pt x="257" y="1770"/>
                  <a:pt x="223" y="1760"/>
                </a:cubicBezTo>
                <a:cubicBezTo>
                  <a:pt x="180" y="1731"/>
                  <a:pt x="158" y="1685"/>
                  <a:pt x="129" y="1643"/>
                </a:cubicBezTo>
                <a:cubicBezTo>
                  <a:pt x="107" y="1559"/>
                  <a:pt x="137" y="1667"/>
                  <a:pt x="106" y="1581"/>
                </a:cubicBezTo>
                <a:cubicBezTo>
                  <a:pt x="90" y="1538"/>
                  <a:pt x="88" y="1492"/>
                  <a:pt x="75" y="1448"/>
                </a:cubicBezTo>
                <a:cubicBezTo>
                  <a:pt x="39" y="1171"/>
                  <a:pt x="0" y="877"/>
                  <a:pt x="82" y="608"/>
                </a:cubicBezTo>
                <a:cubicBezTo>
                  <a:pt x="96" y="511"/>
                  <a:pt x="146" y="417"/>
                  <a:pt x="176" y="320"/>
                </a:cubicBezTo>
                <a:cubicBezTo>
                  <a:pt x="193" y="266"/>
                  <a:pt x="173" y="255"/>
                  <a:pt x="223" y="218"/>
                </a:cubicBezTo>
                <a:cubicBezTo>
                  <a:pt x="257" y="106"/>
                  <a:pt x="349" y="120"/>
                  <a:pt x="448" y="102"/>
                </a:cubicBezTo>
                <a:cubicBezTo>
                  <a:pt x="485" y="87"/>
                  <a:pt x="519" y="60"/>
                  <a:pt x="557" y="47"/>
                </a:cubicBezTo>
                <a:cubicBezTo>
                  <a:pt x="592" y="35"/>
                  <a:pt x="591" y="44"/>
                  <a:pt x="620" y="32"/>
                </a:cubicBezTo>
                <a:cubicBezTo>
                  <a:pt x="633" y="27"/>
                  <a:pt x="658" y="10"/>
                  <a:pt x="674" y="8"/>
                </a:cubicBezTo>
                <a:cubicBezTo>
                  <a:pt x="716" y="4"/>
                  <a:pt x="757" y="3"/>
                  <a:pt x="799" y="0"/>
                </a:cubicBezTo>
                <a:cubicBezTo>
                  <a:pt x="884" y="3"/>
                  <a:pt x="970" y="2"/>
                  <a:pt x="1055" y="8"/>
                </a:cubicBezTo>
                <a:cubicBezTo>
                  <a:pt x="1101" y="11"/>
                  <a:pt x="1131" y="32"/>
                  <a:pt x="1172" y="47"/>
                </a:cubicBezTo>
                <a:cubicBezTo>
                  <a:pt x="1225" y="67"/>
                  <a:pt x="1283" y="84"/>
                  <a:pt x="1336" y="102"/>
                </a:cubicBezTo>
                <a:cubicBezTo>
                  <a:pt x="1367" y="112"/>
                  <a:pt x="1372" y="104"/>
                  <a:pt x="1398" y="117"/>
                </a:cubicBezTo>
                <a:cubicBezTo>
                  <a:pt x="1405" y="121"/>
                  <a:pt x="1437" y="146"/>
                  <a:pt x="1445" y="148"/>
                </a:cubicBezTo>
                <a:cubicBezTo>
                  <a:pt x="1568" y="181"/>
                  <a:pt x="1701" y="180"/>
                  <a:pt x="1826" y="195"/>
                </a:cubicBezTo>
                <a:cubicBezTo>
                  <a:pt x="1868" y="200"/>
                  <a:pt x="1909" y="212"/>
                  <a:pt x="1951" y="218"/>
                </a:cubicBezTo>
                <a:cubicBezTo>
                  <a:pt x="1973" y="229"/>
                  <a:pt x="1990" y="250"/>
                  <a:pt x="2013" y="257"/>
                </a:cubicBezTo>
                <a:cubicBezTo>
                  <a:pt x="2077" y="277"/>
                  <a:pt x="2157" y="272"/>
                  <a:pt x="2223" y="281"/>
                </a:cubicBezTo>
                <a:cubicBezTo>
                  <a:pt x="2337" y="278"/>
                  <a:pt x="2451" y="280"/>
                  <a:pt x="2565" y="273"/>
                </a:cubicBezTo>
                <a:cubicBezTo>
                  <a:pt x="2577" y="272"/>
                  <a:pt x="2586" y="261"/>
                  <a:pt x="2597" y="257"/>
                </a:cubicBezTo>
                <a:cubicBezTo>
                  <a:pt x="2636" y="244"/>
                  <a:pt x="2681" y="243"/>
                  <a:pt x="2721" y="234"/>
                </a:cubicBezTo>
                <a:cubicBezTo>
                  <a:pt x="2794" y="217"/>
                  <a:pt x="2857" y="189"/>
                  <a:pt x="2931" y="179"/>
                </a:cubicBezTo>
                <a:cubicBezTo>
                  <a:pt x="2988" y="146"/>
                  <a:pt x="3041" y="143"/>
                  <a:pt x="3103" y="125"/>
                </a:cubicBezTo>
                <a:cubicBezTo>
                  <a:pt x="3255" y="81"/>
                  <a:pt x="3434" y="81"/>
                  <a:pt x="3593" y="71"/>
                </a:cubicBezTo>
                <a:cubicBezTo>
                  <a:pt x="3715" y="39"/>
                  <a:pt x="3833" y="34"/>
                  <a:pt x="3959" y="24"/>
                </a:cubicBezTo>
                <a:cubicBezTo>
                  <a:pt x="4032" y="27"/>
                  <a:pt x="4104" y="28"/>
                  <a:pt x="4177" y="32"/>
                </a:cubicBezTo>
                <a:cubicBezTo>
                  <a:pt x="4230" y="35"/>
                  <a:pt x="4281" y="68"/>
                  <a:pt x="4332" y="78"/>
                </a:cubicBezTo>
                <a:cubicBezTo>
                  <a:pt x="4473" y="106"/>
                  <a:pt x="4634" y="96"/>
                  <a:pt x="4776" y="102"/>
                </a:cubicBezTo>
                <a:cubicBezTo>
                  <a:pt x="4814" y="121"/>
                  <a:pt x="4853" y="120"/>
                  <a:pt x="4893" y="133"/>
                </a:cubicBezTo>
                <a:cubicBezTo>
                  <a:pt x="4920" y="166"/>
                  <a:pt x="4944" y="201"/>
                  <a:pt x="4971" y="234"/>
                </a:cubicBezTo>
                <a:cubicBezTo>
                  <a:pt x="4976" y="252"/>
                  <a:pt x="4975" y="273"/>
                  <a:pt x="4986" y="288"/>
                </a:cubicBezTo>
                <a:cubicBezTo>
                  <a:pt x="4996" y="303"/>
                  <a:pt x="5018" y="306"/>
                  <a:pt x="5033" y="312"/>
                </a:cubicBezTo>
                <a:cubicBezTo>
                  <a:pt x="5092" y="337"/>
                  <a:pt x="5159" y="353"/>
                  <a:pt x="5212" y="390"/>
                </a:cubicBezTo>
                <a:cubicBezTo>
                  <a:pt x="5229" y="419"/>
                  <a:pt x="5248" y="444"/>
                  <a:pt x="5259" y="475"/>
                </a:cubicBezTo>
                <a:cubicBezTo>
                  <a:pt x="5256" y="635"/>
                  <a:pt x="5293" y="1065"/>
                  <a:pt x="5181" y="1254"/>
                </a:cubicBezTo>
                <a:cubicBezTo>
                  <a:pt x="5163" y="1323"/>
                  <a:pt x="5186" y="1251"/>
                  <a:pt x="5157" y="1308"/>
                </a:cubicBezTo>
                <a:cubicBezTo>
                  <a:pt x="5113" y="1395"/>
                  <a:pt x="5096" y="1435"/>
                  <a:pt x="5010" y="1495"/>
                </a:cubicBezTo>
                <a:cubicBezTo>
                  <a:pt x="5000" y="1510"/>
                  <a:pt x="4967" y="1574"/>
                  <a:pt x="4947" y="1588"/>
                </a:cubicBezTo>
                <a:cubicBezTo>
                  <a:pt x="4897" y="1622"/>
                  <a:pt x="4820" y="1626"/>
                  <a:pt x="4761" y="1643"/>
                </a:cubicBezTo>
                <a:cubicBezTo>
                  <a:pt x="4715" y="1656"/>
                  <a:pt x="4620" y="1666"/>
                  <a:pt x="4620" y="1666"/>
                </a:cubicBezTo>
                <a:cubicBezTo>
                  <a:pt x="4480" y="1715"/>
                  <a:pt x="4626" y="1667"/>
                  <a:pt x="4231" y="1682"/>
                </a:cubicBezTo>
                <a:cubicBezTo>
                  <a:pt x="4011" y="1691"/>
                  <a:pt x="3792" y="1701"/>
                  <a:pt x="3570" y="1705"/>
                </a:cubicBezTo>
                <a:cubicBezTo>
                  <a:pt x="3513" y="1719"/>
                  <a:pt x="3463" y="1748"/>
                  <a:pt x="3406" y="1760"/>
                </a:cubicBezTo>
                <a:cubicBezTo>
                  <a:pt x="3364" y="1780"/>
                  <a:pt x="3327" y="1791"/>
                  <a:pt x="3282" y="1799"/>
                </a:cubicBezTo>
                <a:cubicBezTo>
                  <a:pt x="3233" y="1829"/>
                  <a:pt x="3196" y="1866"/>
                  <a:pt x="3141" y="1884"/>
                </a:cubicBezTo>
                <a:cubicBezTo>
                  <a:pt x="3133" y="1889"/>
                  <a:pt x="3124" y="1893"/>
                  <a:pt x="3118" y="1900"/>
                </a:cubicBezTo>
                <a:cubicBezTo>
                  <a:pt x="3100" y="1922"/>
                  <a:pt x="3113" y="1954"/>
                  <a:pt x="3056" y="1954"/>
                </a:cubicBezTo>
              </a:path>
            </a:pathLst>
          </a:custGeom>
          <a:noFill/>
          <a:ln w="952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83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fi-FI"/>
              <a:t>Page requests: XMLHTTPRequest</a:t>
            </a:r>
            <a:endParaRPr lang="en-GB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5724525" y="4365625"/>
            <a:ext cx="2057400" cy="1828800"/>
          </a:xfrm>
          <a:prstGeom prst="flowChartMagneticDisk">
            <a:avLst/>
          </a:prstGeom>
          <a:solidFill>
            <a:srgbClr val="CCECFF"/>
          </a:solidFill>
          <a:ln w="9525">
            <a:solidFill>
              <a:srgbClr val="00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395288" y="4005263"/>
            <a:ext cx="2319337" cy="1219200"/>
          </a:xfrm>
          <a:prstGeom prst="flowChartPredefinedProcess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5" name="Group 5"/>
          <p:cNvGrpSpPr>
            <a:grpSpLocks noChangeAspect="1"/>
          </p:cNvGrpSpPr>
          <p:nvPr/>
        </p:nvGrpSpPr>
        <p:grpSpPr bwMode="auto">
          <a:xfrm>
            <a:off x="611188" y="5300663"/>
            <a:ext cx="839787" cy="803275"/>
            <a:chOff x="672" y="912"/>
            <a:chExt cx="1056" cy="1010"/>
          </a:xfrm>
        </p:grpSpPr>
        <p:sp>
          <p:nvSpPr>
            <p:cNvPr id="5126" name="Freeform 6"/>
            <p:cNvSpPr>
              <a:spLocks noChangeAspect="1"/>
            </p:cNvSpPr>
            <p:nvPr/>
          </p:nvSpPr>
          <p:spPr bwMode="auto">
            <a:xfrm>
              <a:off x="892" y="939"/>
              <a:ext cx="764" cy="610"/>
            </a:xfrm>
            <a:custGeom>
              <a:avLst/>
              <a:gdLst>
                <a:gd name="T0" fmla="*/ 333 w 2306"/>
                <a:gd name="T1" fmla="*/ 2226 h 2281"/>
                <a:gd name="T2" fmla="*/ 242 w 2306"/>
                <a:gd name="T3" fmla="*/ 2006 h 2281"/>
                <a:gd name="T4" fmla="*/ 0 w 2306"/>
                <a:gd name="T5" fmla="*/ 689 h 2281"/>
                <a:gd name="T6" fmla="*/ 8 w 2306"/>
                <a:gd name="T7" fmla="*/ 536 h 2281"/>
                <a:gd name="T8" fmla="*/ 92 w 2306"/>
                <a:gd name="T9" fmla="*/ 468 h 2281"/>
                <a:gd name="T10" fmla="*/ 325 w 2306"/>
                <a:gd name="T11" fmla="*/ 369 h 2281"/>
                <a:gd name="T12" fmla="*/ 688 w 2306"/>
                <a:gd name="T13" fmla="*/ 280 h 2281"/>
                <a:gd name="T14" fmla="*/ 1437 w 2306"/>
                <a:gd name="T15" fmla="*/ 90 h 2281"/>
                <a:gd name="T16" fmla="*/ 1844 w 2306"/>
                <a:gd name="T17" fmla="*/ 0 h 2281"/>
                <a:gd name="T18" fmla="*/ 2027 w 2306"/>
                <a:gd name="T19" fmla="*/ 0 h 2281"/>
                <a:gd name="T20" fmla="*/ 2065 w 2306"/>
                <a:gd name="T21" fmla="*/ 14 h 2281"/>
                <a:gd name="T22" fmla="*/ 2065 w 2306"/>
                <a:gd name="T23" fmla="*/ 242 h 2281"/>
                <a:gd name="T24" fmla="*/ 2027 w 2306"/>
                <a:gd name="T25" fmla="*/ 597 h 2281"/>
                <a:gd name="T26" fmla="*/ 2042 w 2306"/>
                <a:gd name="T27" fmla="*/ 1097 h 2281"/>
                <a:gd name="T28" fmla="*/ 2179 w 2306"/>
                <a:gd name="T29" fmla="*/ 111 h 2281"/>
                <a:gd name="T30" fmla="*/ 2223 w 2306"/>
                <a:gd name="T31" fmla="*/ 97 h 2281"/>
                <a:gd name="T32" fmla="*/ 2276 w 2306"/>
                <a:gd name="T33" fmla="*/ 219 h 2281"/>
                <a:gd name="T34" fmla="*/ 2306 w 2306"/>
                <a:gd name="T35" fmla="*/ 377 h 2281"/>
                <a:gd name="T36" fmla="*/ 2207 w 2306"/>
                <a:gd name="T37" fmla="*/ 1188 h 2281"/>
                <a:gd name="T38" fmla="*/ 2072 w 2306"/>
                <a:gd name="T39" fmla="*/ 2209 h 2281"/>
                <a:gd name="T40" fmla="*/ 1974 w 2306"/>
                <a:gd name="T41" fmla="*/ 2259 h 2281"/>
                <a:gd name="T42" fmla="*/ 1616 w 2306"/>
                <a:gd name="T43" fmla="*/ 2281 h 2281"/>
                <a:gd name="T44" fmla="*/ 514 w 2306"/>
                <a:gd name="T45" fmla="*/ 2270 h 2281"/>
                <a:gd name="T46" fmla="*/ 403 w 2306"/>
                <a:gd name="T47" fmla="*/ 2245 h 2281"/>
                <a:gd name="T48" fmla="*/ 333 w 2306"/>
                <a:gd name="T49" fmla="*/ 2226 h 2281"/>
                <a:gd name="T50" fmla="*/ 333 w 2306"/>
                <a:gd name="T51" fmla="*/ 2226 h 2281"/>
                <a:gd name="T52" fmla="*/ 333 w 2306"/>
                <a:gd name="T53" fmla="*/ 2226 h 2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06" h="2281">
                  <a:moveTo>
                    <a:pt x="333" y="2226"/>
                  </a:moveTo>
                  <a:lnTo>
                    <a:pt x="242" y="2006"/>
                  </a:lnTo>
                  <a:lnTo>
                    <a:pt x="0" y="689"/>
                  </a:lnTo>
                  <a:lnTo>
                    <a:pt x="8" y="536"/>
                  </a:lnTo>
                  <a:lnTo>
                    <a:pt x="92" y="468"/>
                  </a:lnTo>
                  <a:lnTo>
                    <a:pt x="325" y="369"/>
                  </a:lnTo>
                  <a:lnTo>
                    <a:pt x="688" y="280"/>
                  </a:lnTo>
                  <a:lnTo>
                    <a:pt x="1437" y="90"/>
                  </a:lnTo>
                  <a:lnTo>
                    <a:pt x="1844" y="0"/>
                  </a:lnTo>
                  <a:lnTo>
                    <a:pt x="2027" y="0"/>
                  </a:lnTo>
                  <a:lnTo>
                    <a:pt x="2065" y="14"/>
                  </a:lnTo>
                  <a:lnTo>
                    <a:pt x="2065" y="242"/>
                  </a:lnTo>
                  <a:lnTo>
                    <a:pt x="2027" y="597"/>
                  </a:lnTo>
                  <a:lnTo>
                    <a:pt x="2042" y="1097"/>
                  </a:lnTo>
                  <a:lnTo>
                    <a:pt x="2179" y="111"/>
                  </a:lnTo>
                  <a:lnTo>
                    <a:pt x="2223" y="97"/>
                  </a:lnTo>
                  <a:lnTo>
                    <a:pt x="2276" y="219"/>
                  </a:lnTo>
                  <a:lnTo>
                    <a:pt x="2306" y="377"/>
                  </a:lnTo>
                  <a:lnTo>
                    <a:pt x="2207" y="1188"/>
                  </a:lnTo>
                  <a:lnTo>
                    <a:pt x="2072" y="2209"/>
                  </a:lnTo>
                  <a:lnTo>
                    <a:pt x="1974" y="2259"/>
                  </a:lnTo>
                  <a:lnTo>
                    <a:pt x="1616" y="2281"/>
                  </a:lnTo>
                  <a:lnTo>
                    <a:pt x="514" y="2270"/>
                  </a:lnTo>
                  <a:lnTo>
                    <a:pt x="403" y="2245"/>
                  </a:lnTo>
                  <a:lnTo>
                    <a:pt x="333" y="2226"/>
                  </a:lnTo>
                  <a:lnTo>
                    <a:pt x="333" y="2226"/>
                  </a:lnTo>
                  <a:lnTo>
                    <a:pt x="333" y="2226"/>
                  </a:lnTo>
                  <a:close/>
                </a:path>
              </a:pathLst>
            </a:custGeom>
            <a:solidFill>
              <a:srgbClr val="E8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 noChangeAspect="1"/>
            </p:cNvSpPr>
            <p:nvPr/>
          </p:nvSpPr>
          <p:spPr bwMode="auto">
            <a:xfrm>
              <a:off x="985" y="1023"/>
              <a:ext cx="532" cy="432"/>
            </a:xfrm>
            <a:custGeom>
              <a:avLst/>
              <a:gdLst>
                <a:gd name="T0" fmla="*/ 45 w 1604"/>
                <a:gd name="T1" fmla="*/ 935 h 1612"/>
                <a:gd name="T2" fmla="*/ 21 w 1604"/>
                <a:gd name="T3" fmla="*/ 751 h 1612"/>
                <a:gd name="T4" fmla="*/ 0 w 1604"/>
                <a:gd name="T5" fmla="*/ 582 h 1612"/>
                <a:gd name="T6" fmla="*/ 64 w 1604"/>
                <a:gd name="T7" fmla="*/ 295 h 1612"/>
                <a:gd name="T8" fmla="*/ 252 w 1604"/>
                <a:gd name="T9" fmla="*/ 222 h 1612"/>
                <a:gd name="T10" fmla="*/ 1098 w 1604"/>
                <a:gd name="T11" fmla="*/ 0 h 1612"/>
                <a:gd name="T12" fmla="*/ 1357 w 1604"/>
                <a:gd name="T13" fmla="*/ 6 h 1612"/>
                <a:gd name="T14" fmla="*/ 1551 w 1604"/>
                <a:gd name="T15" fmla="*/ 141 h 1612"/>
                <a:gd name="T16" fmla="*/ 1604 w 1604"/>
                <a:gd name="T17" fmla="*/ 410 h 1612"/>
                <a:gd name="T18" fmla="*/ 1427 w 1604"/>
                <a:gd name="T19" fmla="*/ 1465 h 1612"/>
                <a:gd name="T20" fmla="*/ 233 w 1604"/>
                <a:gd name="T21" fmla="*/ 1612 h 1612"/>
                <a:gd name="T22" fmla="*/ 175 w 1604"/>
                <a:gd name="T23" fmla="*/ 1519 h 1612"/>
                <a:gd name="T24" fmla="*/ 45 w 1604"/>
                <a:gd name="T25" fmla="*/ 935 h 1612"/>
                <a:gd name="T26" fmla="*/ 45 w 1604"/>
                <a:gd name="T27" fmla="*/ 935 h 1612"/>
                <a:gd name="T28" fmla="*/ 45 w 1604"/>
                <a:gd name="T29" fmla="*/ 935 h 1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4" h="1612">
                  <a:moveTo>
                    <a:pt x="45" y="935"/>
                  </a:moveTo>
                  <a:lnTo>
                    <a:pt x="21" y="751"/>
                  </a:lnTo>
                  <a:lnTo>
                    <a:pt x="0" y="582"/>
                  </a:lnTo>
                  <a:lnTo>
                    <a:pt x="64" y="295"/>
                  </a:lnTo>
                  <a:lnTo>
                    <a:pt x="252" y="222"/>
                  </a:lnTo>
                  <a:lnTo>
                    <a:pt x="1098" y="0"/>
                  </a:lnTo>
                  <a:lnTo>
                    <a:pt x="1357" y="6"/>
                  </a:lnTo>
                  <a:lnTo>
                    <a:pt x="1551" y="141"/>
                  </a:lnTo>
                  <a:lnTo>
                    <a:pt x="1604" y="410"/>
                  </a:lnTo>
                  <a:lnTo>
                    <a:pt x="1427" y="1465"/>
                  </a:lnTo>
                  <a:lnTo>
                    <a:pt x="233" y="1612"/>
                  </a:lnTo>
                  <a:lnTo>
                    <a:pt x="175" y="1519"/>
                  </a:lnTo>
                  <a:lnTo>
                    <a:pt x="45" y="935"/>
                  </a:lnTo>
                  <a:lnTo>
                    <a:pt x="45" y="935"/>
                  </a:lnTo>
                  <a:lnTo>
                    <a:pt x="45" y="935"/>
                  </a:lnTo>
                  <a:close/>
                </a:path>
              </a:pathLst>
            </a:custGeom>
            <a:solidFill>
              <a:srgbClr val="A5B8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 noChangeAspect="1"/>
            </p:cNvSpPr>
            <p:nvPr/>
          </p:nvSpPr>
          <p:spPr bwMode="auto">
            <a:xfrm>
              <a:off x="1064" y="1576"/>
              <a:ext cx="470" cy="71"/>
            </a:xfrm>
            <a:custGeom>
              <a:avLst/>
              <a:gdLst>
                <a:gd name="T0" fmla="*/ 0 w 1418"/>
                <a:gd name="T1" fmla="*/ 228 h 266"/>
                <a:gd name="T2" fmla="*/ 46 w 1418"/>
                <a:gd name="T3" fmla="*/ 175 h 266"/>
                <a:gd name="T4" fmla="*/ 333 w 1418"/>
                <a:gd name="T5" fmla="*/ 101 h 266"/>
                <a:gd name="T6" fmla="*/ 871 w 1418"/>
                <a:gd name="T7" fmla="*/ 10 h 266"/>
                <a:gd name="T8" fmla="*/ 1211 w 1418"/>
                <a:gd name="T9" fmla="*/ 25 h 266"/>
                <a:gd name="T10" fmla="*/ 1418 w 1418"/>
                <a:gd name="T11" fmla="*/ 0 h 266"/>
                <a:gd name="T12" fmla="*/ 1384 w 1418"/>
                <a:gd name="T13" fmla="*/ 160 h 266"/>
                <a:gd name="T14" fmla="*/ 818 w 1418"/>
                <a:gd name="T15" fmla="*/ 167 h 266"/>
                <a:gd name="T16" fmla="*/ 310 w 1418"/>
                <a:gd name="T17" fmla="*/ 205 h 266"/>
                <a:gd name="T18" fmla="*/ 61 w 1418"/>
                <a:gd name="T19" fmla="*/ 266 h 266"/>
                <a:gd name="T20" fmla="*/ 0 w 1418"/>
                <a:gd name="T21" fmla="*/ 228 h 266"/>
                <a:gd name="T22" fmla="*/ 0 w 1418"/>
                <a:gd name="T23" fmla="*/ 228 h 266"/>
                <a:gd name="T24" fmla="*/ 0 w 1418"/>
                <a:gd name="T25" fmla="*/ 228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8" h="266">
                  <a:moveTo>
                    <a:pt x="0" y="228"/>
                  </a:moveTo>
                  <a:lnTo>
                    <a:pt x="46" y="175"/>
                  </a:lnTo>
                  <a:lnTo>
                    <a:pt x="333" y="101"/>
                  </a:lnTo>
                  <a:lnTo>
                    <a:pt x="871" y="10"/>
                  </a:lnTo>
                  <a:lnTo>
                    <a:pt x="1211" y="25"/>
                  </a:lnTo>
                  <a:lnTo>
                    <a:pt x="1418" y="0"/>
                  </a:lnTo>
                  <a:lnTo>
                    <a:pt x="1384" y="160"/>
                  </a:lnTo>
                  <a:lnTo>
                    <a:pt x="818" y="167"/>
                  </a:lnTo>
                  <a:lnTo>
                    <a:pt x="310" y="205"/>
                  </a:lnTo>
                  <a:lnTo>
                    <a:pt x="61" y="266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E8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9"/>
            <p:cNvSpPr>
              <a:spLocks noChangeAspect="1"/>
            </p:cNvSpPr>
            <p:nvPr/>
          </p:nvSpPr>
          <p:spPr bwMode="auto">
            <a:xfrm>
              <a:off x="1026" y="1093"/>
              <a:ext cx="193" cy="136"/>
            </a:xfrm>
            <a:custGeom>
              <a:avLst/>
              <a:gdLst>
                <a:gd name="T0" fmla="*/ 399 w 582"/>
                <a:gd name="T1" fmla="*/ 18 h 512"/>
                <a:gd name="T2" fmla="*/ 240 w 582"/>
                <a:gd name="T3" fmla="*/ 59 h 512"/>
                <a:gd name="T4" fmla="*/ 99 w 582"/>
                <a:gd name="T5" fmla="*/ 130 h 512"/>
                <a:gd name="T6" fmla="*/ 34 w 582"/>
                <a:gd name="T7" fmla="*/ 219 h 512"/>
                <a:gd name="T8" fmla="*/ 0 w 582"/>
                <a:gd name="T9" fmla="*/ 318 h 512"/>
                <a:gd name="T10" fmla="*/ 52 w 582"/>
                <a:gd name="T11" fmla="*/ 512 h 512"/>
                <a:gd name="T12" fmla="*/ 164 w 582"/>
                <a:gd name="T13" fmla="*/ 312 h 512"/>
                <a:gd name="T14" fmla="*/ 323 w 582"/>
                <a:gd name="T15" fmla="*/ 130 h 512"/>
                <a:gd name="T16" fmla="*/ 582 w 582"/>
                <a:gd name="T17" fmla="*/ 0 h 512"/>
                <a:gd name="T18" fmla="*/ 399 w 582"/>
                <a:gd name="T19" fmla="*/ 18 h 512"/>
                <a:gd name="T20" fmla="*/ 399 w 582"/>
                <a:gd name="T21" fmla="*/ 18 h 512"/>
                <a:gd name="T22" fmla="*/ 399 w 582"/>
                <a:gd name="T23" fmla="*/ 1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2" h="512">
                  <a:moveTo>
                    <a:pt x="399" y="18"/>
                  </a:moveTo>
                  <a:lnTo>
                    <a:pt x="240" y="59"/>
                  </a:lnTo>
                  <a:lnTo>
                    <a:pt x="99" y="130"/>
                  </a:lnTo>
                  <a:lnTo>
                    <a:pt x="34" y="219"/>
                  </a:lnTo>
                  <a:lnTo>
                    <a:pt x="0" y="318"/>
                  </a:lnTo>
                  <a:lnTo>
                    <a:pt x="52" y="512"/>
                  </a:lnTo>
                  <a:lnTo>
                    <a:pt x="164" y="312"/>
                  </a:lnTo>
                  <a:lnTo>
                    <a:pt x="323" y="130"/>
                  </a:lnTo>
                  <a:lnTo>
                    <a:pt x="582" y="0"/>
                  </a:lnTo>
                  <a:lnTo>
                    <a:pt x="399" y="18"/>
                  </a:lnTo>
                  <a:lnTo>
                    <a:pt x="399" y="18"/>
                  </a:lnTo>
                  <a:lnTo>
                    <a:pt x="399" y="18"/>
                  </a:lnTo>
                  <a:close/>
                </a:path>
              </a:pathLst>
            </a:custGeom>
            <a:solidFill>
              <a:srgbClr val="DBE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 noChangeAspect="1"/>
            </p:cNvSpPr>
            <p:nvPr/>
          </p:nvSpPr>
          <p:spPr bwMode="auto">
            <a:xfrm>
              <a:off x="1322" y="1261"/>
              <a:ext cx="121" cy="129"/>
            </a:xfrm>
            <a:custGeom>
              <a:avLst/>
              <a:gdLst>
                <a:gd name="T0" fmla="*/ 281 w 365"/>
                <a:gd name="T1" fmla="*/ 64 h 482"/>
                <a:gd name="T2" fmla="*/ 199 w 365"/>
                <a:gd name="T3" fmla="*/ 249 h 482"/>
                <a:gd name="T4" fmla="*/ 0 w 365"/>
                <a:gd name="T5" fmla="*/ 454 h 482"/>
                <a:gd name="T6" fmla="*/ 152 w 365"/>
                <a:gd name="T7" fmla="*/ 482 h 482"/>
                <a:gd name="T8" fmla="*/ 281 w 365"/>
                <a:gd name="T9" fmla="*/ 418 h 482"/>
                <a:gd name="T10" fmla="*/ 323 w 365"/>
                <a:gd name="T11" fmla="*/ 260 h 482"/>
                <a:gd name="T12" fmla="*/ 365 w 365"/>
                <a:gd name="T13" fmla="*/ 0 h 482"/>
                <a:gd name="T14" fmla="*/ 281 w 365"/>
                <a:gd name="T15" fmla="*/ 64 h 482"/>
                <a:gd name="T16" fmla="*/ 281 w 365"/>
                <a:gd name="T17" fmla="*/ 64 h 482"/>
                <a:gd name="T18" fmla="*/ 281 w 365"/>
                <a:gd name="T19" fmla="*/ 64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5" h="482">
                  <a:moveTo>
                    <a:pt x="281" y="64"/>
                  </a:moveTo>
                  <a:lnTo>
                    <a:pt x="199" y="249"/>
                  </a:lnTo>
                  <a:lnTo>
                    <a:pt x="0" y="454"/>
                  </a:lnTo>
                  <a:lnTo>
                    <a:pt x="152" y="482"/>
                  </a:lnTo>
                  <a:lnTo>
                    <a:pt x="281" y="418"/>
                  </a:lnTo>
                  <a:lnTo>
                    <a:pt x="323" y="260"/>
                  </a:lnTo>
                  <a:lnTo>
                    <a:pt x="365" y="0"/>
                  </a:lnTo>
                  <a:lnTo>
                    <a:pt x="281" y="64"/>
                  </a:lnTo>
                  <a:lnTo>
                    <a:pt x="281" y="64"/>
                  </a:lnTo>
                  <a:lnTo>
                    <a:pt x="281" y="64"/>
                  </a:lnTo>
                  <a:close/>
                </a:path>
              </a:pathLst>
            </a:custGeom>
            <a:solidFill>
              <a:srgbClr val="6D76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 noChangeAspect="1"/>
            </p:cNvSpPr>
            <p:nvPr/>
          </p:nvSpPr>
          <p:spPr bwMode="auto">
            <a:xfrm>
              <a:off x="691" y="1734"/>
              <a:ext cx="1030" cy="179"/>
            </a:xfrm>
            <a:custGeom>
              <a:avLst/>
              <a:gdLst>
                <a:gd name="T0" fmla="*/ 485 w 3108"/>
                <a:gd name="T1" fmla="*/ 0 h 669"/>
                <a:gd name="T2" fmla="*/ 395 w 3108"/>
                <a:gd name="T3" fmla="*/ 54 h 669"/>
                <a:gd name="T4" fmla="*/ 102 w 3108"/>
                <a:gd name="T5" fmla="*/ 432 h 669"/>
                <a:gd name="T6" fmla="*/ 0 w 3108"/>
                <a:gd name="T7" fmla="*/ 485 h 669"/>
                <a:gd name="T8" fmla="*/ 89 w 3108"/>
                <a:gd name="T9" fmla="*/ 626 h 669"/>
                <a:gd name="T10" fmla="*/ 758 w 3108"/>
                <a:gd name="T11" fmla="*/ 592 h 669"/>
                <a:gd name="T12" fmla="*/ 2897 w 3108"/>
                <a:gd name="T13" fmla="*/ 669 h 669"/>
                <a:gd name="T14" fmla="*/ 3108 w 3108"/>
                <a:gd name="T15" fmla="*/ 561 h 669"/>
                <a:gd name="T16" fmla="*/ 2625 w 3108"/>
                <a:gd name="T17" fmla="*/ 508 h 669"/>
                <a:gd name="T18" fmla="*/ 3019 w 3108"/>
                <a:gd name="T19" fmla="*/ 477 h 669"/>
                <a:gd name="T20" fmla="*/ 2927 w 3108"/>
                <a:gd name="T21" fmla="*/ 358 h 669"/>
                <a:gd name="T22" fmla="*/ 2770 w 3108"/>
                <a:gd name="T23" fmla="*/ 137 h 669"/>
                <a:gd name="T24" fmla="*/ 1597 w 3108"/>
                <a:gd name="T25" fmla="*/ 76 h 669"/>
                <a:gd name="T26" fmla="*/ 599 w 3108"/>
                <a:gd name="T27" fmla="*/ 8 h 669"/>
                <a:gd name="T28" fmla="*/ 485 w 3108"/>
                <a:gd name="T29" fmla="*/ 0 h 669"/>
                <a:gd name="T30" fmla="*/ 485 w 3108"/>
                <a:gd name="T31" fmla="*/ 0 h 669"/>
                <a:gd name="T32" fmla="*/ 485 w 3108"/>
                <a:gd name="T33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08" h="669">
                  <a:moveTo>
                    <a:pt x="485" y="0"/>
                  </a:moveTo>
                  <a:lnTo>
                    <a:pt x="395" y="54"/>
                  </a:lnTo>
                  <a:lnTo>
                    <a:pt x="102" y="432"/>
                  </a:lnTo>
                  <a:lnTo>
                    <a:pt x="0" y="485"/>
                  </a:lnTo>
                  <a:lnTo>
                    <a:pt x="89" y="626"/>
                  </a:lnTo>
                  <a:lnTo>
                    <a:pt x="758" y="592"/>
                  </a:lnTo>
                  <a:lnTo>
                    <a:pt x="2897" y="669"/>
                  </a:lnTo>
                  <a:lnTo>
                    <a:pt x="3108" y="561"/>
                  </a:lnTo>
                  <a:lnTo>
                    <a:pt x="2625" y="508"/>
                  </a:lnTo>
                  <a:lnTo>
                    <a:pt x="3019" y="477"/>
                  </a:lnTo>
                  <a:lnTo>
                    <a:pt x="2927" y="358"/>
                  </a:lnTo>
                  <a:lnTo>
                    <a:pt x="2770" y="137"/>
                  </a:lnTo>
                  <a:lnTo>
                    <a:pt x="1597" y="76"/>
                  </a:lnTo>
                  <a:lnTo>
                    <a:pt x="599" y="8"/>
                  </a:lnTo>
                  <a:lnTo>
                    <a:pt x="485" y="0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rgbClr val="E8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12"/>
            <p:cNvSpPr>
              <a:spLocks noChangeAspect="1"/>
            </p:cNvSpPr>
            <p:nvPr/>
          </p:nvSpPr>
          <p:spPr bwMode="auto">
            <a:xfrm>
              <a:off x="894" y="1630"/>
              <a:ext cx="789" cy="175"/>
            </a:xfrm>
            <a:custGeom>
              <a:avLst/>
              <a:gdLst>
                <a:gd name="T0" fmla="*/ 0 w 2382"/>
                <a:gd name="T1" fmla="*/ 334 h 653"/>
                <a:gd name="T2" fmla="*/ 15 w 2382"/>
                <a:gd name="T3" fmla="*/ 154 h 653"/>
                <a:gd name="T4" fmla="*/ 203 w 2382"/>
                <a:gd name="T5" fmla="*/ 146 h 653"/>
                <a:gd name="T6" fmla="*/ 1028 w 2382"/>
                <a:gd name="T7" fmla="*/ 78 h 653"/>
                <a:gd name="T8" fmla="*/ 1369 w 2382"/>
                <a:gd name="T9" fmla="*/ 39 h 653"/>
                <a:gd name="T10" fmla="*/ 2064 w 2382"/>
                <a:gd name="T11" fmla="*/ 32 h 653"/>
                <a:gd name="T12" fmla="*/ 2306 w 2382"/>
                <a:gd name="T13" fmla="*/ 24 h 653"/>
                <a:gd name="T14" fmla="*/ 2382 w 2382"/>
                <a:gd name="T15" fmla="*/ 0 h 653"/>
                <a:gd name="T16" fmla="*/ 2336 w 2382"/>
                <a:gd name="T17" fmla="*/ 653 h 653"/>
                <a:gd name="T18" fmla="*/ 2217 w 2382"/>
                <a:gd name="T19" fmla="*/ 452 h 653"/>
                <a:gd name="T20" fmla="*/ 0 w 2382"/>
                <a:gd name="T21" fmla="*/ 334 h 653"/>
                <a:gd name="T22" fmla="*/ 0 w 2382"/>
                <a:gd name="T23" fmla="*/ 334 h 653"/>
                <a:gd name="T24" fmla="*/ 0 w 2382"/>
                <a:gd name="T25" fmla="*/ 334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82" h="653">
                  <a:moveTo>
                    <a:pt x="0" y="334"/>
                  </a:moveTo>
                  <a:lnTo>
                    <a:pt x="15" y="154"/>
                  </a:lnTo>
                  <a:lnTo>
                    <a:pt x="203" y="146"/>
                  </a:lnTo>
                  <a:lnTo>
                    <a:pt x="1028" y="78"/>
                  </a:lnTo>
                  <a:lnTo>
                    <a:pt x="1369" y="39"/>
                  </a:lnTo>
                  <a:lnTo>
                    <a:pt x="2064" y="32"/>
                  </a:lnTo>
                  <a:lnTo>
                    <a:pt x="2306" y="24"/>
                  </a:lnTo>
                  <a:lnTo>
                    <a:pt x="2382" y="0"/>
                  </a:lnTo>
                  <a:lnTo>
                    <a:pt x="2336" y="653"/>
                  </a:lnTo>
                  <a:lnTo>
                    <a:pt x="2217" y="452"/>
                  </a:lnTo>
                  <a:lnTo>
                    <a:pt x="0" y="334"/>
                  </a:lnTo>
                  <a:lnTo>
                    <a:pt x="0" y="334"/>
                  </a:lnTo>
                  <a:lnTo>
                    <a:pt x="0" y="334"/>
                  </a:lnTo>
                  <a:close/>
                </a:path>
              </a:pathLst>
            </a:custGeom>
            <a:solidFill>
              <a:srgbClr val="E8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13"/>
            <p:cNvSpPr>
              <a:spLocks noChangeAspect="1"/>
            </p:cNvSpPr>
            <p:nvPr/>
          </p:nvSpPr>
          <p:spPr bwMode="auto">
            <a:xfrm>
              <a:off x="1099" y="1548"/>
              <a:ext cx="429" cy="77"/>
            </a:xfrm>
            <a:custGeom>
              <a:avLst/>
              <a:gdLst>
                <a:gd name="T0" fmla="*/ 64 w 1292"/>
                <a:gd name="T1" fmla="*/ 0 h 287"/>
                <a:gd name="T2" fmla="*/ 68 w 1292"/>
                <a:gd name="T3" fmla="*/ 91 h 287"/>
                <a:gd name="T4" fmla="*/ 0 w 1292"/>
                <a:gd name="T5" fmla="*/ 226 h 287"/>
                <a:gd name="T6" fmla="*/ 401 w 1292"/>
                <a:gd name="T7" fmla="*/ 137 h 287"/>
                <a:gd name="T8" fmla="*/ 604 w 1292"/>
                <a:gd name="T9" fmla="*/ 173 h 287"/>
                <a:gd name="T10" fmla="*/ 378 w 1292"/>
                <a:gd name="T11" fmla="*/ 287 h 287"/>
                <a:gd name="T12" fmla="*/ 1292 w 1292"/>
                <a:gd name="T13" fmla="*/ 226 h 287"/>
                <a:gd name="T14" fmla="*/ 1273 w 1292"/>
                <a:gd name="T15" fmla="*/ 104 h 287"/>
                <a:gd name="T16" fmla="*/ 1066 w 1292"/>
                <a:gd name="T17" fmla="*/ 129 h 287"/>
                <a:gd name="T18" fmla="*/ 960 w 1292"/>
                <a:gd name="T19" fmla="*/ 15 h 287"/>
                <a:gd name="T20" fmla="*/ 64 w 1292"/>
                <a:gd name="T21" fmla="*/ 0 h 287"/>
                <a:gd name="T22" fmla="*/ 64 w 1292"/>
                <a:gd name="T23" fmla="*/ 0 h 287"/>
                <a:gd name="T24" fmla="*/ 64 w 1292"/>
                <a:gd name="T25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92" h="287">
                  <a:moveTo>
                    <a:pt x="64" y="0"/>
                  </a:moveTo>
                  <a:lnTo>
                    <a:pt x="68" y="91"/>
                  </a:lnTo>
                  <a:lnTo>
                    <a:pt x="0" y="226"/>
                  </a:lnTo>
                  <a:lnTo>
                    <a:pt x="401" y="137"/>
                  </a:lnTo>
                  <a:lnTo>
                    <a:pt x="604" y="173"/>
                  </a:lnTo>
                  <a:lnTo>
                    <a:pt x="378" y="287"/>
                  </a:lnTo>
                  <a:lnTo>
                    <a:pt x="1292" y="226"/>
                  </a:lnTo>
                  <a:lnTo>
                    <a:pt x="1273" y="104"/>
                  </a:lnTo>
                  <a:lnTo>
                    <a:pt x="1066" y="129"/>
                  </a:lnTo>
                  <a:lnTo>
                    <a:pt x="960" y="15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4"/>
            <p:cNvSpPr>
              <a:spLocks noChangeAspect="1"/>
            </p:cNvSpPr>
            <p:nvPr/>
          </p:nvSpPr>
          <p:spPr bwMode="auto">
            <a:xfrm>
              <a:off x="1438" y="1047"/>
              <a:ext cx="200" cy="516"/>
            </a:xfrm>
            <a:custGeom>
              <a:avLst/>
              <a:gdLst>
                <a:gd name="T0" fmla="*/ 72 w 604"/>
                <a:gd name="T1" fmla="*/ 1840 h 1928"/>
                <a:gd name="T2" fmla="*/ 241 w 604"/>
                <a:gd name="T3" fmla="*/ 1787 h 1928"/>
                <a:gd name="T4" fmla="*/ 492 w 604"/>
                <a:gd name="T5" fmla="*/ 348 h 1928"/>
                <a:gd name="T6" fmla="*/ 574 w 604"/>
                <a:gd name="T7" fmla="*/ 0 h 1928"/>
                <a:gd name="T8" fmla="*/ 604 w 604"/>
                <a:gd name="T9" fmla="*/ 107 h 1928"/>
                <a:gd name="T10" fmla="*/ 536 w 604"/>
                <a:gd name="T11" fmla="*/ 850 h 1928"/>
                <a:gd name="T12" fmla="*/ 416 w 604"/>
                <a:gd name="T13" fmla="*/ 1772 h 1928"/>
                <a:gd name="T14" fmla="*/ 389 w 604"/>
                <a:gd name="T15" fmla="*/ 1859 h 1928"/>
                <a:gd name="T16" fmla="*/ 165 w 604"/>
                <a:gd name="T17" fmla="*/ 1928 h 1928"/>
                <a:gd name="T18" fmla="*/ 0 w 604"/>
                <a:gd name="T19" fmla="*/ 1886 h 1928"/>
                <a:gd name="T20" fmla="*/ 72 w 604"/>
                <a:gd name="T21" fmla="*/ 1840 h 1928"/>
                <a:gd name="T22" fmla="*/ 72 w 604"/>
                <a:gd name="T23" fmla="*/ 1840 h 1928"/>
                <a:gd name="T24" fmla="*/ 72 w 604"/>
                <a:gd name="T25" fmla="*/ 1840 h 19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4" h="1928">
                  <a:moveTo>
                    <a:pt x="72" y="1840"/>
                  </a:moveTo>
                  <a:lnTo>
                    <a:pt x="241" y="1787"/>
                  </a:lnTo>
                  <a:lnTo>
                    <a:pt x="492" y="348"/>
                  </a:lnTo>
                  <a:lnTo>
                    <a:pt x="574" y="0"/>
                  </a:lnTo>
                  <a:lnTo>
                    <a:pt x="604" y="107"/>
                  </a:lnTo>
                  <a:lnTo>
                    <a:pt x="536" y="850"/>
                  </a:lnTo>
                  <a:lnTo>
                    <a:pt x="416" y="1772"/>
                  </a:lnTo>
                  <a:lnTo>
                    <a:pt x="389" y="1859"/>
                  </a:lnTo>
                  <a:lnTo>
                    <a:pt x="165" y="1928"/>
                  </a:lnTo>
                  <a:lnTo>
                    <a:pt x="0" y="1886"/>
                  </a:lnTo>
                  <a:lnTo>
                    <a:pt x="72" y="1840"/>
                  </a:lnTo>
                  <a:lnTo>
                    <a:pt x="72" y="1840"/>
                  </a:lnTo>
                  <a:lnTo>
                    <a:pt x="72" y="1840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5"/>
            <p:cNvSpPr>
              <a:spLocks noChangeAspect="1"/>
            </p:cNvSpPr>
            <p:nvPr/>
          </p:nvSpPr>
          <p:spPr bwMode="auto">
            <a:xfrm>
              <a:off x="1067" y="1467"/>
              <a:ext cx="381" cy="51"/>
            </a:xfrm>
            <a:custGeom>
              <a:avLst/>
              <a:gdLst>
                <a:gd name="T0" fmla="*/ 0 w 1152"/>
                <a:gd name="T1" fmla="*/ 103 h 190"/>
                <a:gd name="T2" fmla="*/ 34 w 1152"/>
                <a:gd name="T3" fmla="*/ 190 h 190"/>
                <a:gd name="T4" fmla="*/ 114 w 1152"/>
                <a:gd name="T5" fmla="*/ 151 h 190"/>
                <a:gd name="T6" fmla="*/ 1152 w 1152"/>
                <a:gd name="T7" fmla="*/ 59 h 190"/>
                <a:gd name="T8" fmla="*/ 1152 w 1152"/>
                <a:gd name="T9" fmla="*/ 12 h 190"/>
                <a:gd name="T10" fmla="*/ 696 w 1152"/>
                <a:gd name="T11" fmla="*/ 0 h 190"/>
                <a:gd name="T12" fmla="*/ 0 w 1152"/>
                <a:gd name="T13" fmla="*/ 103 h 190"/>
                <a:gd name="T14" fmla="*/ 0 w 1152"/>
                <a:gd name="T15" fmla="*/ 103 h 190"/>
                <a:gd name="T16" fmla="*/ 0 w 1152"/>
                <a:gd name="T17" fmla="*/ 103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2" h="190">
                  <a:moveTo>
                    <a:pt x="0" y="103"/>
                  </a:moveTo>
                  <a:lnTo>
                    <a:pt x="34" y="190"/>
                  </a:lnTo>
                  <a:lnTo>
                    <a:pt x="114" y="151"/>
                  </a:lnTo>
                  <a:lnTo>
                    <a:pt x="1152" y="59"/>
                  </a:lnTo>
                  <a:lnTo>
                    <a:pt x="1152" y="12"/>
                  </a:lnTo>
                  <a:lnTo>
                    <a:pt x="696" y="0"/>
                  </a:lnTo>
                  <a:lnTo>
                    <a:pt x="0" y="103"/>
                  </a:lnTo>
                  <a:lnTo>
                    <a:pt x="0" y="103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6"/>
            <p:cNvSpPr>
              <a:spLocks noChangeAspect="1"/>
            </p:cNvSpPr>
            <p:nvPr/>
          </p:nvSpPr>
          <p:spPr bwMode="auto">
            <a:xfrm>
              <a:off x="940" y="991"/>
              <a:ext cx="590" cy="447"/>
            </a:xfrm>
            <a:custGeom>
              <a:avLst/>
              <a:gdLst>
                <a:gd name="T0" fmla="*/ 296 w 1783"/>
                <a:gd name="T1" fmla="*/ 1669 h 1669"/>
                <a:gd name="T2" fmla="*/ 23 w 1783"/>
                <a:gd name="T3" fmla="*/ 734 h 1669"/>
                <a:gd name="T4" fmla="*/ 0 w 1783"/>
                <a:gd name="T5" fmla="*/ 508 h 1669"/>
                <a:gd name="T6" fmla="*/ 38 w 1783"/>
                <a:gd name="T7" fmla="*/ 409 h 1669"/>
                <a:gd name="T8" fmla="*/ 196 w 1783"/>
                <a:gd name="T9" fmla="*/ 310 h 1669"/>
                <a:gd name="T10" fmla="*/ 861 w 1783"/>
                <a:gd name="T11" fmla="*/ 129 h 1669"/>
                <a:gd name="T12" fmla="*/ 1595 w 1783"/>
                <a:gd name="T13" fmla="*/ 8 h 1669"/>
                <a:gd name="T14" fmla="*/ 1753 w 1783"/>
                <a:gd name="T15" fmla="*/ 0 h 1669"/>
                <a:gd name="T16" fmla="*/ 1783 w 1783"/>
                <a:gd name="T17" fmla="*/ 76 h 1669"/>
                <a:gd name="T18" fmla="*/ 1730 w 1783"/>
                <a:gd name="T19" fmla="*/ 485 h 1669"/>
                <a:gd name="T20" fmla="*/ 1618 w 1783"/>
                <a:gd name="T21" fmla="*/ 257 h 1669"/>
                <a:gd name="T22" fmla="*/ 1367 w 1783"/>
                <a:gd name="T23" fmla="*/ 114 h 1669"/>
                <a:gd name="T24" fmla="*/ 990 w 1783"/>
                <a:gd name="T25" fmla="*/ 160 h 1669"/>
                <a:gd name="T26" fmla="*/ 310 w 1783"/>
                <a:gd name="T27" fmla="*/ 409 h 1669"/>
                <a:gd name="T28" fmla="*/ 165 w 1783"/>
                <a:gd name="T29" fmla="*/ 553 h 1669"/>
                <a:gd name="T30" fmla="*/ 173 w 1783"/>
                <a:gd name="T31" fmla="*/ 932 h 1669"/>
                <a:gd name="T32" fmla="*/ 317 w 1783"/>
                <a:gd name="T33" fmla="*/ 1348 h 1669"/>
                <a:gd name="T34" fmla="*/ 348 w 1783"/>
                <a:gd name="T35" fmla="*/ 1559 h 1669"/>
                <a:gd name="T36" fmla="*/ 296 w 1783"/>
                <a:gd name="T37" fmla="*/ 1669 h 1669"/>
                <a:gd name="T38" fmla="*/ 296 w 1783"/>
                <a:gd name="T39" fmla="*/ 1669 h 1669"/>
                <a:gd name="T40" fmla="*/ 296 w 1783"/>
                <a:gd name="T41" fmla="*/ 1669 h 1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83" h="1669">
                  <a:moveTo>
                    <a:pt x="296" y="1669"/>
                  </a:moveTo>
                  <a:lnTo>
                    <a:pt x="23" y="734"/>
                  </a:lnTo>
                  <a:lnTo>
                    <a:pt x="0" y="508"/>
                  </a:lnTo>
                  <a:lnTo>
                    <a:pt x="38" y="409"/>
                  </a:lnTo>
                  <a:lnTo>
                    <a:pt x="196" y="310"/>
                  </a:lnTo>
                  <a:lnTo>
                    <a:pt x="861" y="129"/>
                  </a:lnTo>
                  <a:lnTo>
                    <a:pt x="1595" y="8"/>
                  </a:lnTo>
                  <a:lnTo>
                    <a:pt x="1753" y="0"/>
                  </a:lnTo>
                  <a:lnTo>
                    <a:pt x="1783" y="76"/>
                  </a:lnTo>
                  <a:lnTo>
                    <a:pt x="1730" y="485"/>
                  </a:lnTo>
                  <a:lnTo>
                    <a:pt x="1618" y="257"/>
                  </a:lnTo>
                  <a:lnTo>
                    <a:pt x="1367" y="114"/>
                  </a:lnTo>
                  <a:lnTo>
                    <a:pt x="990" y="160"/>
                  </a:lnTo>
                  <a:lnTo>
                    <a:pt x="310" y="409"/>
                  </a:lnTo>
                  <a:lnTo>
                    <a:pt x="165" y="553"/>
                  </a:lnTo>
                  <a:lnTo>
                    <a:pt x="173" y="932"/>
                  </a:lnTo>
                  <a:lnTo>
                    <a:pt x="317" y="1348"/>
                  </a:lnTo>
                  <a:lnTo>
                    <a:pt x="348" y="1559"/>
                  </a:lnTo>
                  <a:lnTo>
                    <a:pt x="296" y="1669"/>
                  </a:lnTo>
                  <a:lnTo>
                    <a:pt x="296" y="1669"/>
                  </a:lnTo>
                  <a:lnTo>
                    <a:pt x="296" y="1669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 noChangeAspect="1"/>
            </p:cNvSpPr>
            <p:nvPr/>
          </p:nvSpPr>
          <p:spPr bwMode="auto">
            <a:xfrm>
              <a:off x="1397" y="1659"/>
              <a:ext cx="254" cy="75"/>
            </a:xfrm>
            <a:custGeom>
              <a:avLst/>
              <a:gdLst>
                <a:gd name="T0" fmla="*/ 0 w 766"/>
                <a:gd name="T1" fmla="*/ 268 h 279"/>
                <a:gd name="T2" fmla="*/ 61 w 766"/>
                <a:gd name="T3" fmla="*/ 0 h 279"/>
                <a:gd name="T4" fmla="*/ 766 w 766"/>
                <a:gd name="T5" fmla="*/ 28 h 279"/>
                <a:gd name="T6" fmla="*/ 741 w 766"/>
                <a:gd name="T7" fmla="*/ 160 h 279"/>
                <a:gd name="T8" fmla="*/ 703 w 766"/>
                <a:gd name="T9" fmla="*/ 84 h 279"/>
                <a:gd name="T10" fmla="*/ 175 w 766"/>
                <a:gd name="T11" fmla="*/ 114 h 279"/>
                <a:gd name="T12" fmla="*/ 76 w 766"/>
                <a:gd name="T13" fmla="*/ 279 h 279"/>
                <a:gd name="T14" fmla="*/ 0 w 766"/>
                <a:gd name="T15" fmla="*/ 268 h 279"/>
                <a:gd name="T16" fmla="*/ 0 w 766"/>
                <a:gd name="T17" fmla="*/ 268 h 279"/>
                <a:gd name="T18" fmla="*/ 0 w 766"/>
                <a:gd name="T19" fmla="*/ 268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6" h="279">
                  <a:moveTo>
                    <a:pt x="0" y="268"/>
                  </a:moveTo>
                  <a:lnTo>
                    <a:pt x="61" y="0"/>
                  </a:lnTo>
                  <a:lnTo>
                    <a:pt x="766" y="28"/>
                  </a:lnTo>
                  <a:lnTo>
                    <a:pt x="741" y="160"/>
                  </a:lnTo>
                  <a:lnTo>
                    <a:pt x="703" y="84"/>
                  </a:lnTo>
                  <a:lnTo>
                    <a:pt x="175" y="114"/>
                  </a:lnTo>
                  <a:lnTo>
                    <a:pt x="76" y="279"/>
                  </a:lnTo>
                  <a:lnTo>
                    <a:pt x="0" y="268"/>
                  </a:lnTo>
                  <a:lnTo>
                    <a:pt x="0" y="268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 noChangeAspect="1"/>
            </p:cNvSpPr>
            <p:nvPr/>
          </p:nvSpPr>
          <p:spPr bwMode="auto">
            <a:xfrm>
              <a:off x="1494" y="1694"/>
              <a:ext cx="125" cy="46"/>
            </a:xfrm>
            <a:custGeom>
              <a:avLst/>
              <a:gdLst>
                <a:gd name="T0" fmla="*/ 0 w 374"/>
                <a:gd name="T1" fmla="*/ 124 h 169"/>
                <a:gd name="T2" fmla="*/ 62 w 374"/>
                <a:gd name="T3" fmla="*/ 164 h 169"/>
                <a:gd name="T4" fmla="*/ 203 w 374"/>
                <a:gd name="T5" fmla="*/ 169 h 169"/>
                <a:gd name="T6" fmla="*/ 207 w 374"/>
                <a:gd name="T7" fmla="*/ 112 h 169"/>
                <a:gd name="T8" fmla="*/ 374 w 374"/>
                <a:gd name="T9" fmla="*/ 15 h 169"/>
                <a:gd name="T10" fmla="*/ 108 w 374"/>
                <a:gd name="T11" fmla="*/ 0 h 169"/>
                <a:gd name="T12" fmla="*/ 47 w 374"/>
                <a:gd name="T13" fmla="*/ 84 h 169"/>
                <a:gd name="T14" fmla="*/ 0 w 374"/>
                <a:gd name="T15" fmla="*/ 124 h 169"/>
                <a:gd name="T16" fmla="*/ 0 w 374"/>
                <a:gd name="T17" fmla="*/ 124 h 169"/>
                <a:gd name="T18" fmla="*/ 0 w 374"/>
                <a:gd name="T19" fmla="*/ 12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4" h="169">
                  <a:moveTo>
                    <a:pt x="0" y="124"/>
                  </a:moveTo>
                  <a:lnTo>
                    <a:pt x="62" y="164"/>
                  </a:lnTo>
                  <a:lnTo>
                    <a:pt x="203" y="169"/>
                  </a:lnTo>
                  <a:lnTo>
                    <a:pt x="207" y="112"/>
                  </a:lnTo>
                  <a:lnTo>
                    <a:pt x="374" y="15"/>
                  </a:lnTo>
                  <a:lnTo>
                    <a:pt x="108" y="0"/>
                  </a:lnTo>
                  <a:lnTo>
                    <a:pt x="47" y="84"/>
                  </a:lnTo>
                  <a:lnTo>
                    <a:pt x="0" y="124"/>
                  </a:lnTo>
                  <a:lnTo>
                    <a:pt x="0" y="124"/>
                  </a:lnTo>
                  <a:lnTo>
                    <a:pt x="0" y="124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 noChangeAspect="1"/>
            </p:cNvSpPr>
            <p:nvPr/>
          </p:nvSpPr>
          <p:spPr bwMode="auto">
            <a:xfrm>
              <a:off x="681" y="1862"/>
              <a:ext cx="1027" cy="53"/>
            </a:xfrm>
            <a:custGeom>
              <a:avLst/>
              <a:gdLst>
                <a:gd name="T0" fmla="*/ 76 w 3099"/>
                <a:gd name="T1" fmla="*/ 132 h 200"/>
                <a:gd name="T2" fmla="*/ 0 w 3099"/>
                <a:gd name="T3" fmla="*/ 46 h 200"/>
                <a:gd name="T4" fmla="*/ 227 w 3099"/>
                <a:gd name="T5" fmla="*/ 0 h 200"/>
                <a:gd name="T6" fmla="*/ 3025 w 3099"/>
                <a:gd name="T7" fmla="*/ 54 h 200"/>
                <a:gd name="T8" fmla="*/ 3099 w 3099"/>
                <a:gd name="T9" fmla="*/ 113 h 200"/>
                <a:gd name="T10" fmla="*/ 2981 w 3099"/>
                <a:gd name="T11" fmla="*/ 200 h 200"/>
                <a:gd name="T12" fmla="*/ 1481 w 3099"/>
                <a:gd name="T13" fmla="*/ 153 h 200"/>
                <a:gd name="T14" fmla="*/ 493 w 3099"/>
                <a:gd name="T15" fmla="*/ 115 h 200"/>
                <a:gd name="T16" fmla="*/ 179 w 3099"/>
                <a:gd name="T17" fmla="*/ 173 h 200"/>
                <a:gd name="T18" fmla="*/ 76 w 3099"/>
                <a:gd name="T19" fmla="*/ 132 h 200"/>
                <a:gd name="T20" fmla="*/ 76 w 3099"/>
                <a:gd name="T21" fmla="*/ 132 h 200"/>
                <a:gd name="T22" fmla="*/ 76 w 3099"/>
                <a:gd name="T23" fmla="*/ 132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99" h="200">
                  <a:moveTo>
                    <a:pt x="76" y="132"/>
                  </a:moveTo>
                  <a:lnTo>
                    <a:pt x="0" y="46"/>
                  </a:lnTo>
                  <a:lnTo>
                    <a:pt x="227" y="0"/>
                  </a:lnTo>
                  <a:lnTo>
                    <a:pt x="3025" y="54"/>
                  </a:lnTo>
                  <a:lnTo>
                    <a:pt x="3099" y="113"/>
                  </a:lnTo>
                  <a:lnTo>
                    <a:pt x="2981" y="200"/>
                  </a:lnTo>
                  <a:lnTo>
                    <a:pt x="1481" y="153"/>
                  </a:lnTo>
                  <a:lnTo>
                    <a:pt x="493" y="115"/>
                  </a:lnTo>
                  <a:lnTo>
                    <a:pt x="179" y="173"/>
                  </a:lnTo>
                  <a:lnTo>
                    <a:pt x="76" y="132"/>
                  </a:lnTo>
                  <a:lnTo>
                    <a:pt x="76" y="132"/>
                  </a:lnTo>
                  <a:lnTo>
                    <a:pt x="76" y="132"/>
                  </a:lnTo>
                  <a:close/>
                </a:path>
              </a:pathLst>
            </a:custGeom>
            <a:solidFill>
              <a:srgbClr val="A3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 noChangeAspect="1"/>
            </p:cNvSpPr>
            <p:nvPr/>
          </p:nvSpPr>
          <p:spPr bwMode="auto">
            <a:xfrm>
              <a:off x="882" y="1605"/>
              <a:ext cx="814" cy="53"/>
            </a:xfrm>
            <a:custGeom>
              <a:avLst/>
              <a:gdLst>
                <a:gd name="T0" fmla="*/ 15 w 2456"/>
                <a:gd name="T1" fmla="*/ 167 h 197"/>
                <a:gd name="T2" fmla="*/ 226 w 2456"/>
                <a:gd name="T3" fmla="*/ 144 h 197"/>
                <a:gd name="T4" fmla="*/ 437 w 2456"/>
                <a:gd name="T5" fmla="*/ 123 h 197"/>
                <a:gd name="T6" fmla="*/ 713 w 2456"/>
                <a:gd name="T7" fmla="*/ 93 h 197"/>
                <a:gd name="T8" fmla="*/ 842 w 2456"/>
                <a:gd name="T9" fmla="*/ 68 h 197"/>
                <a:gd name="T10" fmla="*/ 988 w 2456"/>
                <a:gd name="T11" fmla="*/ 38 h 197"/>
                <a:gd name="T12" fmla="*/ 1237 w 2456"/>
                <a:gd name="T13" fmla="*/ 19 h 197"/>
                <a:gd name="T14" fmla="*/ 1696 w 2456"/>
                <a:gd name="T15" fmla="*/ 0 h 197"/>
                <a:gd name="T16" fmla="*/ 2156 w 2456"/>
                <a:gd name="T17" fmla="*/ 5 h 197"/>
                <a:gd name="T18" fmla="*/ 2251 w 2456"/>
                <a:gd name="T19" fmla="*/ 5 h 197"/>
                <a:gd name="T20" fmla="*/ 2424 w 2456"/>
                <a:gd name="T21" fmla="*/ 17 h 197"/>
                <a:gd name="T22" fmla="*/ 2448 w 2456"/>
                <a:gd name="T23" fmla="*/ 30 h 197"/>
                <a:gd name="T24" fmla="*/ 2456 w 2456"/>
                <a:gd name="T25" fmla="*/ 57 h 197"/>
                <a:gd name="T26" fmla="*/ 2445 w 2456"/>
                <a:gd name="T27" fmla="*/ 79 h 197"/>
                <a:gd name="T28" fmla="*/ 2416 w 2456"/>
                <a:gd name="T29" fmla="*/ 87 h 197"/>
                <a:gd name="T30" fmla="*/ 2251 w 2456"/>
                <a:gd name="T31" fmla="*/ 76 h 197"/>
                <a:gd name="T32" fmla="*/ 2156 w 2456"/>
                <a:gd name="T33" fmla="*/ 76 h 197"/>
                <a:gd name="T34" fmla="*/ 1699 w 2456"/>
                <a:gd name="T35" fmla="*/ 68 h 197"/>
                <a:gd name="T36" fmla="*/ 1241 w 2456"/>
                <a:gd name="T37" fmla="*/ 87 h 197"/>
                <a:gd name="T38" fmla="*/ 1002 w 2456"/>
                <a:gd name="T39" fmla="*/ 104 h 197"/>
                <a:gd name="T40" fmla="*/ 853 w 2456"/>
                <a:gd name="T41" fmla="*/ 133 h 197"/>
                <a:gd name="T42" fmla="*/ 720 w 2456"/>
                <a:gd name="T43" fmla="*/ 152 h 197"/>
                <a:gd name="T44" fmla="*/ 441 w 2456"/>
                <a:gd name="T45" fmla="*/ 174 h 197"/>
                <a:gd name="T46" fmla="*/ 17 w 2456"/>
                <a:gd name="T47" fmla="*/ 197 h 197"/>
                <a:gd name="T48" fmla="*/ 0 w 2456"/>
                <a:gd name="T49" fmla="*/ 182 h 197"/>
                <a:gd name="T50" fmla="*/ 15 w 2456"/>
                <a:gd name="T51" fmla="*/ 167 h 197"/>
                <a:gd name="T52" fmla="*/ 15 w 2456"/>
                <a:gd name="T53" fmla="*/ 167 h 197"/>
                <a:gd name="T54" fmla="*/ 15 w 2456"/>
                <a:gd name="T55" fmla="*/ 16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56" h="197">
                  <a:moveTo>
                    <a:pt x="15" y="167"/>
                  </a:moveTo>
                  <a:lnTo>
                    <a:pt x="226" y="144"/>
                  </a:lnTo>
                  <a:lnTo>
                    <a:pt x="437" y="123"/>
                  </a:lnTo>
                  <a:lnTo>
                    <a:pt x="713" y="93"/>
                  </a:lnTo>
                  <a:lnTo>
                    <a:pt x="842" y="68"/>
                  </a:lnTo>
                  <a:lnTo>
                    <a:pt x="988" y="38"/>
                  </a:lnTo>
                  <a:lnTo>
                    <a:pt x="1237" y="19"/>
                  </a:lnTo>
                  <a:lnTo>
                    <a:pt x="1696" y="0"/>
                  </a:lnTo>
                  <a:lnTo>
                    <a:pt x="2156" y="5"/>
                  </a:lnTo>
                  <a:lnTo>
                    <a:pt x="2251" y="5"/>
                  </a:lnTo>
                  <a:lnTo>
                    <a:pt x="2424" y="17"/>
                  </a:lnTo>
                  <a:lnTo>
                    <a:pt x="2448" y="30"/>
                  </a:lnTo>
                  <a:lnTo>
                    <a:pt x="2456" y="57"/>
                  </a:lnTo>
                  <a:lnTo>
                    <a:pt x="2445" y="79"/>
                  </a:lnTo>
                  <a:lnTo>
                    <a:pt x="2416" y="87"/>
                  </a:lnTo>
                  <a:lnTo>
                    <a:pt x="2251" y="76"/>
                  </a:lnTo>
                  <a:lnTo>
                    <a:pt x="2156" y="76"/>
                  </a:lnTo>
                  <a:lnTo>
                    <a:pt x="1699" y="68"/>
                  </a:lnTo>
                  <a:lnTo>
                    <a:pt x="1241" y="87"/>
                  </a:lnTo>
                  <a:lnTo>
                    <a:pt x="1002" y="104"/>
                  </a:lnTo>
                  <a:lnTo>
                    <a:pt x="853" y="133"/>
                  </a:lnTo>
                  <a:lnTo>
                    <a:pt x="720" y="152"/>
                  </a:lnTo>
                  <a:lnTo>
                    <a:pt x="441" y="174"/>
                  </a:lnTo>
                  <a:lnTo>
                    <a:pt x="17" y="197"/>
                  </a:lnTo>
                  <a:lnTo>
                    <a:pt x="0" y="182"/>
                  </a:lnTo>
                  <a:lnTo>
                    <a:pt x="15" y="167"/>
                  </a:lnTo>
                  <a:lnTo>
                    <a:pt x="15" y="167"/>
                  </a:lnTo>
                  <a:lnTo>
                    <a:pt x="15" y="1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 noChangeAspect="1"/>
            </p:cNvSpPr>
            <p:nvPr/>
          </p:nvSpPr>
          <p:spPr bwMode="auto">
            <a:xfrm>
              <a:off x="1653" y="1610"/>
              <a:ext cx="52" cy="202"/>
            </a:xfrm>
            <a:custGeom>
              <a:avLst/>
              <a:gdLst>
                <a:gd name="T0" fmla="*/ 156 w 156"/>
                <a:gd name="T1" fmla="*/ 35 h 751"/>
                <a:gd name="T2" fmla="*/ 138 w 156"/>
                <a:gd name="T3" fmla="*/ 244 h 751"/>
                <a:gd name="T4" fmla="*/ 106 w 156"/>
                <a:gd name="T5" fmla="*/ 453 h 751"/>
                <a:gd name="T6" fmla="*/ 85 w 156"/>
                <a:gd name="T7" fmla="*/ 586 h 751"/>
                <a:gd name="T8" fmla="*/ 60 w 156"/>
                <a:gd name="T9" fmla="*/ 751 h 751"/>
                <a:gd name="T10" fmla="*/ 0 w 156"/>
                <a:gd name="T11" fmla="*/ 645 h 751"/>
                <a:gd name="T12" fmla="*/ 17 w 156"/>
                <a:gd name="T13" fmla="*/ 555 h 751"/>
                <a:gd name="T14" fmla="*/ 49 w 156"/>
                <a:gd name="T15" fmla="*/ 443 h 751"/>
                <a:gd name="T16" fmla="*/ 83 w 156"/>
                <a:gd name="T17" fmla="*/ 35 h 751"/>
                <a:gd name="T18" fmla="*/ 95 w 156"/>
                <a:gd name="T19" fmla="*/ 8 h 751"/>
                <a:gd name="T20" fmla="*/ 119 w 156"/>
                <a:gd name="T21" fmla="*/ 0 h 751"/>
                <a:gd name="T22" fmla="*/ 156 w 156"/>
                <a:gd name="T23" fmla="*/ 35 h 751"/>
                <a:gd name="T24" fmla="*/ 156 w 156"/>
                <a:gd name="T25" fmla="*/ 35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" h="751">
                  <a:moveTo>
                    <a:pt x="156" y="35"/>
                  </a:moveTo>
                  <a:lnTo>
                    <a:pt x="138" y="244"/>
                  </a:lnTo>
                  <a:lnTo>
                    <a:pt x="106" y="453"/>
                  </a:lnTo>
                  <a:lnTo>
                    <a:pt x="85" y="586"/>
                  </a:lnTo>
                  <a:lnTo>
                    <a:pt x="60" y="751"/>
                  </a:lnTo>
                  <a:lnTo>
                    <a:pt x="0" y="645"/>
                  </a:lnTo>
                  <a:lnTo>
                    <a:pt x="17" y="555"/>
                  </a:lnTo>
                  <a:lnTo>
                    <a:pt x="49" y="443"/>
                  </a:lnTo>
                  <a:lnTo>
                    <a:pt x="83" y="35"/>
                  </a:lnTo>
                  <a:lnTo>
                    <a:pt x="95" y="8"/>
                  </a:lnTo>
                  <a:lnTo>
                    <a:pt x="119" y="0"/>
                  </a:lnTo>
                  <a:lnTo>
                    <a:pt x="156" y="35"/>
                  </a:lnTo>
                  <a:lnTo>
                    <a:pt x="156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22"/>
            <p:cNvSpPr>
              <a:spLocks noChangeAspect="1"/>
            </p:cNvSpPr>
            <p:nvPr/>
          </p:nvSpPr>
          <p:spPr bwMode="auto">
            <a:xfrm>
              <a:off x="1391" y="1664"/>
              <a:ext cx="24" cy="68"/>
            </a:xfrm>
            <a:custGeom>
              <a:avLst/>
              <a:gdLst>
                <a:gd name="T0" fmla="*/ 70 w 70"/>
                <a:gd name="T1" fmla="*/ 30 h 253"/>
                <a:gd name="T2" fmla="*/ 51 w 70"/>
                <a:gd name="T3" fmla="*/ 97 h 253"/>
                <a:gd name="T4" fmla="*/ 32 w 70"/>
                <a:gd name="T5" fmla="*/ 239 h 253"/>
                <a:gd name="T6" fmla="*/ 17 w 70"/>
                <a:gd name="T7" fmla="*/ 253 h 253"/>
                <a:gd name="T8" fmla="*/ 4 w 70"/>
                <a:gd name="T9" fmla="*/ 238 h 253"/>
                <a:gd name="T10" fmla="*/ 0 w 70"/>
                <a:gd name="T11" fmla="*/ 93 h 253"/>
                <a:gd name="T12" fmla="*/ 26 w 70"/>
                <a:gd name="T13" fmla="*/ 13 h 253"/>
                <a:gd name="T14" fmla="*/ 40 w 70"/>
                <a:gd name="T15" fmla="*/ 0 h 253"/>
                <a:gd name="T16" fmla="*/ 57 w 70"/>
                <a:gd name="T17" fmla="*/ 0 h 253"/>
                <a:gd name="T18" fmla="*/ 70 w 70"/>
                <a:gd name="T19" fmla="*/ 30 h 253"/>
                <a:gd name="T20" fmla="*/ 70 w 70"/>
                <a:gd name="T21" fmla="*/ 30 h 253"/>
                <a:gd name="T22" fmla="*/ 70 w 70"/>
                <a:gd name="T23" fmla="*/ 3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" h="253">
                  <a:moveTo>
                    <a:pt x="70" y="30"/>
                  </a:moveTo>
                  <a:lnTo>
                    <a:pt x="51" y="97"/>
                  </a:lnTo>
                  <a:lnTo>
                    <a:pt x="32" y="239"/>
                  </a:lnTo>
                  <a:lnTo>
                    <a:pt x="17" y="253"/>
                  </a:lnTo>
                  <a:lnTo>
                    <a:pt x="4" y="238"/>
                  </a:lnTo>
                  <a:lnTo>
                    <a:pt x="0" y="93"/>
                  </a:lnTo>
                  <a:lnTo>
                    <a:pt x="26" y="13"/>
                  </a:lnTo>
                  <a:lnTo>
                    <a:pt x="40" y="0"/>
                  </a:lnTo>
                  <a:lnTo>
                    <a:pt x="57" y="0"/>
                  </a:lnTo>
                  <a:lnTo>
                    <a:pt x="70" y="30"/>
                  </a:lnTo>
                  <a:lnTo>
                    <a:pt x="70" y="30"/>
                  </a:lnTo>
                  <a:lnTo>
                    <a:pt x="7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23"/>
            <p:cNvSpPr>
              <a:spLocks noChangeAspect="1"/>
            </p:cNvSpPr>
            <p:nvPr/>
          </p:nvSpPr>
          <p:spPr bwMode="auto">
            <a:xfrm>
              <a:off x="1401" y="1655"/>
              <a:ext cx="254" cy="17"/>
            </a:xfrm>
            <a:custGeom>
              <a:avLst/>
              <a:gdLst>
                <a:gd name="T0" fmla="*/ 21 w 768"/>
                <a:gd name="T1" fmla="*/ 19 h 64"/>
                <a:gd name="T2" fmla="*/ 274 w 768"/>
                <a:gd name="T3" fmla="*/ 0 h 64"/>
                <a:gd name="T4" fmla="*/ 527 w 768"/>
                <a:gd name="T5" fmla="*/ 7 h 64"/>
                <a:gd name="T6" fmla="*/ 755 w 768"/>
                <a:gd name="T7" fmla="*/ 36 h 64"/>
                <a:gd name="T8" fmla="*/ 768 w 768"/>
                <a:gd name="T9" fmla="*/ 51 h 64"/>
                <a:gd name="T10" fmla="*/ 753 w 768"/>
                <a:gd name="T11" fmla="*/ 64 h 64"/>
                <a:gd name="T12" fmla="*/ 525 w 768"/>
                <a:gd name="T13" fmla="*/ 64 h 64"/>
                <a:gd name="T14" fmla="*/ 276 w 768"/>
                <a:gd name="T15" fmla="*/ 51 h 64"/>
                <a:gd name="T16" fmla="*/ 29 w 768"/>
                <a:gd name="T17" fmla="*/ 64 h 64"/>
                <a:gd name="T18" fmla="*/ 0 w 768"/>
                <a:gd name="T19" fmla="*/ 45 h 64"/>
                <a:gd name="T20" fmla="*/ 4 w 768"/>
                <a:gd name="T21" fmla="*/ 28 h 64"/>
                <a:gd name="T22" fmla="*/ 21 w 768"/>
                <a:gd name="T23" fmla="*/ 19 h 64"/>
                <a:gd name="T24" fmla="*/ 21 w 768"/>
                <a:gd name="T25" fmla="*/ 19 h 64"/>
                <a:gd name="T26" fmla="*/ 21 w 768"/>
                <a:gd name="T27" fmla="*/ 1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8" h="64">
                  <a:moveTo>
                    <a:pt x="21" y="19"/>
                  </a:moveTo>
                  <a:lnTo>
                    <a:pt x="274" y="0"/>
                  </a:lnTo>
                  <a:lnTo>
                    <a:pt x="527" y="7"/>
                  </a:lnTo>
                  <a:lnTo>
                    <a:pt x="755" y="36"/>
                  </a:lnTo>
                  <a:lnTo>
                    <a:pt x="768" y="51"/>
                  </a:lnTo>
                  <a:lnTo>
                    <a:pt x="753" y="64"/>
                  </a:lnTo>
                  <a:lnTo>
                    <a:pt x="525" y="64"/>
                  </a:lnTo>
                  <a:lnTo>
                    <a:pt x="276" y="51"/>
                  </a:lnTo>
                  <a:lnTo>
                    <a:pt x="29" y="64"/>
                  </a:lnTo>
                  <a:lnTo>
                    <a:pt x="0" y="45"/>
                  </a:lnTo>
                  <a:lnTo>
                    <a:pt x="4" y="28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21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24"/>
            <p:cNvSpPr>
              <a:spLocks noChangeAspect="1"/>
            </p:cNvSpPr>
            <p:nvPr/>
          </p:nvSpPr>
          <p:spPr bwMode="auto">
            <a:xfrm>
              <a:off x="1489" y="1692"/>
              <a:ext cx="144" cy="33"/>
            </a:xfrm>
            <a:custGeom>
              <a:avLst/>
              <a:gdLst>
                <a:gd name="T0" fmla="*/ 40 w 436"/>
                <a:gd name="T1" fmla="*/ 30 h 125"/>
                <a:gd name="T2" fmla="*/ 31 w 436"/>
                <a:gd name="T3" fmla="*/ 91 h 125"/>
                <a:gd name="T4" fmla="*/ 73 w 436"/>
                <a:gd name="T5" fmla="*/ 70 h 125"/>
                <a:gd name="T6" fmla="*/ 94 w 436"/>
                <a:gd name="T7" fmla="*/ 30 h 125"/>
                <a:gd name="T8" fmla="*/ 101 w 436"/>
                <a:gd name="T9" fmla="*/ 9 h 125"/>
                <a:gd name="T10" fmla="*/ 122 w 436"/>
                <a:gd name="T11" fmla="*/ 1 h 125"/>
                <a:gd name="T12" fmla="*/ 196 w 436"/>
                <a:gd name="T13" fmla="*/ 0 h 125"/>
                <a:gd name="T14" fmla="*/ 345 w 436"/>
                <a:gd name="T15" fmla="*/ 0 h 125"/>
                <a:gd name="T16" fmla="*/ 421 w 436"/>
                <a:gd name="T17" fmla="*/ 17 h 125"/>
                <a:gd name="T18" fmla="*/ 436 w 436"/>
                <a:gd name="T19" fmla="*/ 30 h 125"/>
                <a:gd name="T20" fmla="*/ 421 w 436"/>
                <a:gd name="T21" fmla="*/ 43 h 125"/>
                <a:gd name="T22" fmla="*/ 345 w 436"/>
                <a:gd name="T23" fmla="*/ 66 h 125"/>
                <a:gd name="T24" fmla="*/ 196 w 436"/>
                <a:gd name="T25" fmla="*/ 66 h 125"/>
                <a:gd name="T26" fmla="*/ 145 w 436"/>
                <a:gd name="T27" fmla="*/ 64 h 125"/>
                <a:gd name="T28" fmla="*/ 124 w 436"/>
                <a:gd name="T29" fmla="*/ 91 h 125"/>
                <a:gd name="T30" fmla="*/ 92 w 436"/>
                <a:gd name="T31" fmla="*/ 110 h 125"/>
                <a:gd name="T32" fmla="*/ 16 w 436"/>
                <a:gd name="T33" fmla="*/ 125 h 125"/>
                <a:gd name="T34" fmla="*/ 0 w 436"/>
                <a:gd name="T35" fmla="*/ 112 h 125"/>
                <a:gd name="T36" fmla="*/ 14 w 436"/>
                <a:gd name="T37" fmla="*/ 19 h 125"/>
                <a:gd name="T38" fmla="*/ 33 w 436"/>
                <a:gd name="T39" fmla="*/ 11 h 125"/>
                <a:gd name="T40" fmla="*/ 40 w 436"/>
                <a:gd name="T41" fmla="*/ 30 h 125"/>
                <a:gd name="T42" fmla="*/ 40 w 436"/>
                <a:gd name="T43" fmla="*/ 30 h 125"/>
                <a:gd name="T44" fmla="*/ 40 w 436"/>
                <a:gd name="T45" fmla="*/ 3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36" h="125">
                  <a:moveTo>
                    <a:pt x="40" y="30"/>
                  </a:moveTo>
                  <a:lnTo>
                    <a:pt x="31" y="91"/>
                  </a:lnTo>
                  <a:lnTo>
                    <a:pt x="73" y="70"/>
                  </a:lnTo>
                  <a:lnTo>
                    <a:pt x="94" y="30"/>
                  </a:lnTo>
                  <a:lnTo>
                    <a:pt x="101" y="9"/>
                  </a:lnTo>
                  <a:lnTo>
                    <a:pt x="122" y="1"/>
                  </a:lnTo>
                  <a:lnTo>
                    <a:pt x="196" y="0"/>
                  </a:lnTo>
                  <a:lnTo>
                    <a:pt x="345" y="0"/>
                  </a:lnTo>
                  <a:lnTo>
                    <a:pt x="421" y="17"/>
                  </a:lnTo>
                  <a:lnTo>
                    <a:pt x="436" y="30"/>
                  </a:lnTo>
                  <a:lnTo>
                    <a:pt x="421" y="43"/>
                  </a:lnTo>
                  <a:lnTo>
                    <a:pt x="345" y="66"/>
                  </a:lnTo>
                  <a:lnTo>
                    <a:pt x="196" y="66"/>
                  </a:lnTo>
                  <a:lnTo>
                    <a:pt x="145" y="64"/>
                  </a:lnTo>
                  <a:lnTo>
                    <a:pt x="124" y="91"/>
                  </a:lnTo>
                  <a:lnTo>
                    <a:pt x="92" y="110"/>
                  </a:lnTo>
                  <a:lnTo>
                    <a:pt x="16" y="125"/>
                  </a:lnTo>
                  <a:lnTo>
                    <a:pt x="0" y="112"/>
                  </a:lnTo>
                  <a:lnTo>
                    <a:pt x="14" y="19"/>
                  </a:lnTo>
                  <a:lnTo>
                    <a:pt x="33" y="11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4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25"/>
            <p:cNvSpPr>
              <a:spLocks noChangeAspect="1"/>
            </p:cNvSpPr>
            <p:nvPr/>
          </p:nvSpPr>
          <p:spPr bwMode="auto">
            <a:xfrm>
              <a:off x="832" y="1712"/>
              <a:ext cx="777" cy="44"/>
            </a:xfrm>
            <a:custGeom>
              <a:avLst/>
              <a:gdLst>
                <a:gd name="T0" fmla="*/ 15 w 2345"/>
                <a:gd name="T1" fmla="*/ 0 h 165"/>
                <a:gd name="T2" fmla="*/ 595 w 2345"/>
                <a:gd name="T3" fmla="*/ 19 h 165"/>
                <a:gd name="T4" fmla="*/ 1703 w 2345"/>
                <a:gd name="T5" fmla="*/ 64 h 165"/>
                <a:gd name="T6" fmla="*/ 2024 w 2345"/>
                <a:gd name="T7" fmla="*/ 76 h 165"/>
                <a:gd name="T8" fmla="*/ 2311 w 2345"/>
                <a:gd name="T9" fmla="*/ 95 h 165"/>
                <a:gd name="T10" fmla="*/ 2338 w 2345"/>
                <a:gd name="T11" fmla="*/ 104 h 165"/>
                <a:gd name="T12" fmla="*/ 2345 w 2345"/>
                <a:gd name="T13" fmla="*/ 129 h 165"/>
                <a:gd name="T14" fmla="*/ 2338 w 2345"/>
                <a:gd name="T15" fmla="*/ 154 h 165"/>
                <a:gd name="T16" fmla="*/ 2311 w 2345"/>
                <a:gd name="T17" fmla="*/ 165 h 165"/>
                <a:gd name="T18" fmla="*/ 2019 w 2345"/>
                <a:gd name="T19" fmla="*/ 146 h 165"/>
                <a:gd name="T20" fmla="*/ 1697 w 2345"/>
                <a:gd name="T21" fmla="*/ 135 h 165"/>
                <a:gd name="T22" fmla="*/ 591 w 2345"/>
                <a:gd name="T23" fmla="*/ 70 h 165"/>
                <a:gd name="T24" fmla="*/ 302 w 2345"/>
                <a:gd name="T25" fmla="*/ 43 h 165"/>
                <a:gd name="T26" fmla="*/ 15 w 2345"/>
                <a:gd name="T27" fmla="*/ 28 h 165"/>
                <a:gd name="T28" fmla="*/ 0 w 2345"/>
                <a:gd name="T29" fmla="*/ 13 h 165"/>
                <a:gd name="T30" fmla="*/ 15 w 2345"/>
                <a:gd name="T31" fmla="*/ 0 h 165"/>
                <a:gd name="T32" fmla="*/ 15 w 2345"/>
                <a:gd name="T33" fmla="*/ 0 h 165"/>
                <a:gd name="T34" fmla="*/ 15 w 2345"/>
                <a:gd name="T35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45" h="165">
                  <a:moveTo>
                    <a:pt x="15" y="0"/>
                  </a:moveTo>
                  <a:lnTo>
                    <a:pt x="595" y="19"/>
                  </a:lnTo>
                  <a:lnTo>
                    <a:pt x="1703" y="64"/>
                  </a:lnTo>
                  <a:lnTo>
                    <a:pt x="2024" y="76"/>
                  </a:lnTo>
                  <a:lnTo>
                    <a:pt x="2311" y="95"/>
                  </a:lnTo>
                  <a:lnTo>
                    <a:pt x="2338" y="104"/>
                  </a:lnTo>
                  <a:lnTo>
                    <a:pt x="2345" y="129"/>
                  </a:lnTo>
                  <a:lnTo>
                    <a:pt x="2338" y="154"/>
                  </a:lnTo>
                  <a:lnTo>
                    <a:pt x="2311" y="165"/>
                  </a:lnTo>
                  <a:lnTo>
                    <a:pt x="2019" y="146"/>
                  </a:lnTo>
                  <a:lnTo>
                    <a:pt x="1697" y="135"/>
                  </a:lnTo>
                  <a:lnTo>
                    <a:pt x="591" y="70"/>
                  </a:lnTo>
                  <a:lnTo>
                    <a:pt x="302" y="43"/>
                  </a:lnTo>
                  <a:lnTo>
                    <a:pt x="15" y="28"/>
                  </a:lnTo>
                  <a:lnTo>
                    <a:pt x="0" y="13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26"/>
            <p:cNvSpPr>
              <a:spLocks noChangeAspect="1"/>
            </p:cNvSpPr>
            <p:nvPr/>
          </p:nvSpPr>
          <p:spPr bwMode="auto">
            <a:xfrm>
              <a:off x="716" y="1846"/>
              <a:ext cx="709" cy="34"/>
            </a:xfrm>
            <a:custGeom>
              <a:avLst/>
              <a:gdLst>
                <a:gd name="T0" fmla="*/ 23 w 2137"/>
                <a:gd name="T1" fmla="*/ 5 h 127"/>
                <a:gd name="T2" fmla="*/ 409 w 2137"/>
                <a:gd name="T3" fmla="*/ 0 h 127"/>
                <a:gd name="T4" fmla="*/ 1047 w 2137"/>
                <a:gd name="T5" fmla="*/ 22 h 127"/>
                <a:gd name="T6" fmla="*/ 1346 w 2137"/>
                <a:gd name="T7" fmla="*/ 39 h 127"/>
                <a:gd name="T8" fmla="*/ 1684 w 2137"/>
                <a:gd name="T9" fmla="*/ 55 h 127"/>
                <a:gd name="T10" fmla="*/ 1905 w 2137"/>
                <a:gd name="T11" fmla="*/ 70 h 127"/>
                <a:gd name="T12" fmla="*/ 2123 w 2137"/>
                <a:gd name="T13" fmla="*/ 81 h 127"/>
                <a:gd name="T14" fmla="*/ 2137 w 2137"/>
                <a:gd name="T15" fmla="*/ 95 h 127"/>
                <a:gd name="T16" fmla="*/ 2123 w 2137"/>
                <a:gd name="T17" fmla="*/ 110 h 127"/>
                <a:gd name="T18" fmla="*/ 1903 w 2137"/>
                <a:gd name="T19" fmla="*/ 119 h 127"/>
                <a:gd name="T20" fmla="*/ 1682 w 2137"/>
                <a:gd name="T21" fmla="*/ 127 h 127"/>
                <a:gd name="T22" fmla="*/ 1045 w 2137"/>
                <a:gd name="T23" fmla="*/ 95 h 127"/>
                <a:gd name="T24" fmla="*/ 747 w 2137"/>
                <a:gd name="T25" fmla="*/ 79 h 127"/>
                <a:gd name="T26" fmla="*/ 409 w 2137"/>
                <a:gd name="T27" fmla="*/ 74 h 127"/>
                <a:gd name="T28" fmla="*/ 24 w 2137"/>
                <a:gd name="T29" fmla="*/ 55 h 127"/>
                <a:gd name="T30" fmla="*/ 0 w 2137"/>
                <a:gd name="T31" fmla="*/ 30 h 127"/>
                <a:gd name="T32" fmla="*/ 5 w 2137"/>
                <a:gd name="T33" fmla="*/ 13 h 127"/>
                <a:gd name="T34" fmla="*/ 23 w 2137"/>
                <a:gd name="T35" fmla="*/ 5 h 127"/>
                <a:gd name="T36" fmla="*/ 23 w 2137"/>
                <a:gd name="T37" fmla="*/ 5 h 127"/>
                <a:gd name="T38" fmla="*/ 23 w 2137"/>
                <a:gd name="T39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37" h="127">
                  <a:moveTo>
                    <a:pt x="23" y="5"/>
                  </a:moveTo>
                  <a:lnTo>
                    <a:pt x="409" y="0"/>
                  </a:lnTo>
                  <a:lnTo>
                    <a:pt x="1047" y="22"/>
                  </a:lnTo>
                  <a:lnTo>
                    <a:pt x="1346" y="39"/>
                  </a:lnTo>
                  <a:lnTo>
                    <a:pt x="1684" y="55"/>
                  </a:lnTo>
                  <a:lnTo>
                    <a:pt x="1905" y="70"/>
                  </a:lnTo>
                  <a:lnTo>
                    <a:pt x="2123" y="81"/>
                  </a:lnTo>
                  <a:lnTo>
                    <a:pt x="2137" y="95"/>
                  </a:lnTo>
                  <a:lnTo>
                    <a:pt x="2123" y="110"/>
                  </a:lnTo>
                  <a:lnTo>
                    <a:pt x="1903" y="119"/>
                  </a:lnTo>
                  <a:lnTo>
                    <a:pt x="1682" y="127"/>
                  </a:lnTo>
                  <a:lnTo>
                    <a:pt x="1045" y="95"/>
                  </a:lnTo>
                  <a:lnTo>
                    <a:pt x="747" y="79"/>
                  </a:lnTo>
                  <a:lnTo>
                    <a:pt x="409" y="74"/>
                  </a:lnTo>
                  <a:lnTo>
                    <a:pt x="24" y="55"/>
                  </a:lnTo>
                  <a:lnTo>
                    <a:pt x="0" y="30"/>
                  </a:lnTo>
                  <a:lnTo>
                    <a:pt x="5" y="13"/>
                  </a:lnTo>
                  <a:lnTo>
                    <a:pt x="23" y="5"/>
                  </a:lnTo>
                  <a:lnTo>
                    <a:pt x="23" y="5"/>
                  </a:lnTo>
                  <a:lnTo>
                    <a:pt x="23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27"/>
            <p:cNvSpPr>
              <a:spLocks noChangeAspect="1"/>
            </p:cNvSpPr>
            <p:nvPr/>
          </p:nvSpPr>
          <p:spPr bwMode="auto">
            <a:xfrm>
              <a:off x="1631" y="1749"/>
              <a:ext cx="94" cy="113"/>
            </a:xfrm>
            <a:custGeom>
              <a:avLst/>
              <a:gdLst>
                <a:gd name="T0" fmla="*/ 25 w 285"/>
                <a:gd name="T1" fmla="*/ 8 h 422"/>
                <a:gd name="T2" fmla="*/ 53 w 285"/>
                <a:gd name="T3" fmla="*/ 69 h 422"/>
                <a:gd name="T4" fmla="*/ 82 w 285"/>
                <a:gd name="T5" fmla="*/ 120 h 422"/>
                <a:gd name="T6" fmla="*/ 116 w 285"/>
                <a:gd name="T7" fmla="*/ 170 h 422"/>
                <a:gd name="T8" fmla="*/ 160 w 285"/>
                <a:gd name="T9" fmla="*/ 223 h 422"/>
                <a:gd name="T10" fmla="*/ 285 w 285"/>
                <a:gd name="T11" fmla="*/ 390 h 422"/>
                <a:gd name="T12" fmla="*/ 278 w 285"/>
                <a:gd name="T13" fmla="*/ 415 h 422"/>
                <a:gd name="T14" fmla="*/ 257 w 285"/>
                <a:gd name="T15" fmla="*/ 422 h 422"/>
                <a:gd name="T16" fmla="*/ 225 w 285"/>
                <a:gd name="T17" fmla="*/ 394 h 422"/>
                <a:gd name="T18" fmla="*/ 213 w 285"/>
                <a:gd name="T19" fmla="*/ 350 h 422"/>
                <a:gd name="T20" fmla="*/ 188 w 285"/>
                <a:gd name="T21" fmla="*/ 316 h 422"/>
                <a:gd name="T22" fmla="*/ 124 w 285"/>
                <a:gd name="T23" fmla="*/ 251 h 422"/>
                <a:gd name="T24" fmla="*/ 52 w 285"/>
                <a:gd name="T25" fmla="*/ 141 h 422"/>
                <a:gd name="T26" fmla="*/ 0 w 285"/>
                <a:gd name="T27" fmla="*/ 19 h 422"/>
                <a:gd name="T28" fmla="*/ 8 w 285"/>
                <a:gd name="T29" fmla="*/ 0 h 422"/>
                <a:gd name="T30" fmla="*/ 25 w 285"/>
                <a:gd name="T31" fmla="*/ 8 h 422"/>
                <a:gd name="T32" fmla="*/ 25 w 285"/>
                <a:gd name="T33" fmla="*/ 8 h 422"/>
                <a:gd name="T34" fmla="*/ 25 w 285"/>
                <a:gd name="T35" fmla="*/ 8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422">
                  <a:moveTo>
                    <a:pt x="25" y="8"/>
                  </a:moveTo>
                  <a:lnTo>
                    <a:pt x="53" y="69"/>
                  </a:lnTo>
                  <a:lnTo>
                    <a:pt x="82" y="120"/>
                  </a:lnTo>
                  <a:lnTo>
                    <a:pt x="116" y="170"/>
                  </a:lnTo>
                  <a:lnTo>
                    <a:pt x="160" y="223"/>
                  </a:lnTo>
                  <a:lnTo>
                    <a:pt x="285" y="390"/>
                  </a:lnTo>
                  <a:lnTo>
                    <a:pt x="278" y="415"/>
                  </a:lnTo>
                  <a:lnTo>
                    <a:pt x="257" y="422"/>
                  </a:lnTo>
                  <a:lnTo>
                    <a:pt x="225" y="394"/>
                  </a:lnTo>
                  <a:lnTo>
                    <a:pt x="213" y="350"/>
                  </a:lnTo>
                  <a:lnTo>
                    <a:pt x="188" y="316"/>
                  </a:lnTo>
                  <a:lnTo>
                    <a:pt x="124" y="251"/>
                  </a:lnTo>
                  <a:lnTo>
                    <a:pt x="52" y="141"/>
                  </a:lnTo>
                  <a:lnTo>
                    <a:pt x="0" y="19"/>
                  </a:lnTo>
                  <a:lnTo>
                    <a:pt x="8" y="0"/>
                  </a:lnTo>
                  <a:lnTo>
                    <a:pt x="25" y="8"/>
                  </a:lnTo>
                  <a:lnTo>
                    <a:pt x="25" y="8"/>
                  </a:lnTo>
                  <a:lnTo>
                    <a:pt x="2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28"/>
            <p:cNvSpPr>
              <a:spLocks noChangeAspect="1"/>
            </p:cNvSpPr>
            <p:nvPr/>
          </p:nvSpPr>
          <p:spPr bwMode="auto">
            <a:xfrm>
              <a:off x="1674" y="1873"/>
              <a:ext cx="54" cy="43"/>
            </a:xfrm>
            <a:custGeom>
              <a:avLst/>
              <a:gdLst>
                <a:gd name="T0" fmla="*/ 164 w 164"/>
                <a:gd name="T1" fmla="*/ 21 h 162"/>
                <a:gd name="T2" fmla="*/ 135 w 164"/>
                <a:gd name="T3" fmla="*/ 61 h 162"/>
                <a:gd name="T4" fmla="*/ 107 w 164"/>
                <a:gd name="T5" fmla="*/ 95 h 162"/>
                <a:gd name="T6" fmla="*/ 42 w 164"/>
                <a:gd name="T7" fmla="*/ 162 h 162"/>
                <a:gd name="T8" fmla="*/ 6 w 164"/>
                <a:gd name="T9" fmla="*/ 162 h 162"/>
                <a:gd name="T10" fmla="*/ 0 w 164"/>
                <a:gd name="T11" fmla="*/ 147 h 162"/>
                <a:gd name="T12" fmla="*/ 6 w 164"/>
                <a:gd name="T13" fmla="*/ 128 h 162"/>
                <a:gd name="T14" fmla="*/ 139 w 164"/>
                <a:gd name="T15" fmla="*/ 4 h 162"/>
                <a:gd name="T16" fmla="*/ 160 w 164"/>
                <a:gd name="T17" fmla="*/ 0 h 162"/>
                <a:gd name="T18" fmla="*/ 164 w 164"/>
                <a:gd name="T19" fmla="*/ 21 h 162"/>
                <a:gd name="T20" fmla="*/ 164 w 164"/>
                <a:gd name="T21" fmla="*/ 21 h 162"/>
                <a:gd name="T22" fmla="*/ 164 w 164"/>
                <a:gd name="T23" fmla="*/ 2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4" h="162">
                  <a:moveTo>
                    <a:pt x="164" y="21"/>
                  </a:moveTo>
                  <a:lnTo>
                    <a:pt x="135" y="61"/>
                  </a:lnTo>
                  <a:lnTo>
                    <a:pt x="107" y="95"/>
                  </a:lnTo>
                  <a:lnTo>
                    <a:pt x="42" y="162"/>
                  </a:lnTo>
                  <a:lnTo>
                    <a:pt x="6" y="162"/>
                  </a:lnTo>
                  <a:lnTo>
                    <a:pt x="0" y="147"/>
                  </a:lnTo>
                  <a:lnTo>
                    <a:pt x="6" y="128"/>
                  </a:lnTo>
                  <a:lnTo>
                    <a:pt x="139" y="4"/>
                  </a:lnTo>
                  <a:lnTo>
                    <a:pt x="160" y="0"/>
                  </a:lnTo>
                  <a:lnTo>
                    <a:pt x="164" y="21"/>
                  </a:lnTo>
                  <a:lnTo>
                    <a:pt x="164" y="21"/>
                  </a:lnTo>
                  <a:lnTo>
                    <a:pt x="164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29"/>
            <p:cNvSpPr>
              <a:spLocks noChangeAspect="1"/>
            </p:cNvSpPr>
            <p:nvPr/>
          </p:nvSpPr>
          <p:spPr bwMode="auto">
            <a:xfrm>
              <a:off x="698" y="1889"/>
              <a:ext cx="994" cy="33"/>
            </a:xfrm>
            <a:custGeom>
              <a:avLst/>
              <a:gdLst>
                <a:gd name="T0" fmla="*/ 24 w 3000"/>
                <a:gd name="T1" fmla="*/ 21 h 122"/>
                <a:gd name="T2" fmla="*/ 190 w 3000"/>
                <a:gd name="T3" fmla="*/ 34 h 122"/>
                <a:gd name="T4" fmla="*/ 323 w 3000"/>
                <a:gd name="T5" fmla="*/ 15 h 122"/>
                <a:gd name="T6" fmla="*/ 439 w 3000"/>
                <a:gd name="T7" fmla="*/ 4 h 122"/>
                <a:gd name="T8" fmla="*/ 688 w 3000"/>
                <a:gd name="T9" fmla="*/ 0 h 122"/>
                <a:gd name="T10" fmla="*/ 792 w 3000"/>
                <a:gd name="T11" fmla="*/ 0 h 122"/>
                <a:gd name="T12" fmla="*/ 1891 w 3000"/>
                <a:gd name="T13" fmla="*/ 21 h 122"/>
                <a:gd name="T14" fmla="*/ 1983 w 3000"/>
                <a:gd name="T15" fmla="*/ 23 h 122"/>
                <a:gd name="T16" fmla="*/ 2030 w 3000"/>
                <a:gd name="T17" fmla="*/ 25 h 122"/>
                <a:gd name="T18" fmla="*/ 2300 w 3000"/>
                <a:gd name="T19" fmla="*/ 32 h 122"/>
                <a:gd name="T20" fmla="*/ 2346 w 3000"/>
                <a:gd name="T21" fmla="*/ 40 h 122"/>
                <a:gd name="T22" fmla="*/ 2927 w 3000"/>
                <a:gd name="T23" fmla="*/ 61 h 122"/>
                <a:gd name="T24" fmla="*/ 3000 w 3000"/>
                <a:gd name="T25" fmla="*/ 61 h 122"/>
                <a:gd name="T26" fmla="*/ 2973 w 3000"/>
                <a:gd name="T27" fmla="*/ 112 h 122"/>
                <a:gd name="T28" fmla="*/ 2927 w 3000"/>
                <a:gd name="T29" fmla="*/ 122 h 122"/>
                <a:gd name="T30" fmla="*/ 2635 w 3000"/>
                <a:gd name="T31" fmla="*/ 107 h 122"/>
                <a:gd name="T32" fmla="*/ 2344 w 3000"/>
                <a:gd name="T33" fmla="*/ 91 h 122"/>
                <a:gd name="T34" fmla="*/ 2296 w 3000"/>
                <a:gd name="T35" fmla="*/ 89 h 122"/>
                <a:gd name="T36" fmla="*/ 2026 w 3000"/>
                <a:gd name="T37" fmla="*/ 82 h 122"/>
                <a:gd name="T38" fmla="*/ 1981 w 3000"/>
                <a:gd name="T39" fmla="*/ 74 h 122"/>
                <a:gd name="T40" fmla="*/ 1891 w 3000"/>
                <a:gd name="T41" fmla="*/ 78 h 122"/>
                <a:gd name="T42" fmla="*/ 792 w 3000"/>
                <a:gd name="T43" fmla="*/ 55 h 122"/>
                <a:gd name="T44" fmla="*/ 688 w 3000"/>
                <a:gd name="T45" fmla="*/ 55 h 122"/>
                <a:gd name="T46" fmla="*/ 441 w 3000"/>
                <a:gd name="T47" fmla="*/ 46 h 122"/>
                <a:gd name="T48" fmla="*/ 194 w 3000"/>
                <a:gd name="T49" fmla="*/ 63 h 122"/>
                <a:gd name="T50" fmla="*/ 17 w 3000"/>
                <a:gd name="T51" fmla="*/ 63 h 122"/>
                <a:gd name="T52" fmla="*/ 0 w 3000"/>
                <a:gd name="T53" fmla="*/ 38 h 122"/>
                <a:gd name="T54" fmla="*/ 7 w 3000"/>
                <a:gd name="T55" fmla="*/ 25 h 122"/>
                <a:gd name="T56" fmla="*/ 24 w 3000"/>
                <a:gd name="T57" fmla="*/ 21 h 122"/>
                <a:gd name="T58" fmla="*/ 24 w 3000"/>
                <a:gd name="T59" fmla="*/ 21 h 122"/>
                <a:gd name="T60" fmla="*/ 24 w 3000"/>
                <a:gd name="T61" fmla="*/ 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000" h="122">
                  <a:moveTo>
                    <a:pt x="24" y="21"/>
                  </a:moveTo>
                  <a:lnTo>
                    <a:pt x="190" y="34"/>
                  </a:lnTo>
                  <a:lnTo>
                    <a:pt x="323" y="15"/>
                  </a:lnTo>
                  <a:lnTo>
                    <a:pt x="439" y="4"/>
                  </a:lnTo>
                  <a:lnTo>
                    <a:pt x="688" y="0"/>
                  </a:lnTo>
                  <a:lnTo>
                    <a:pt x="792" y="0"/>
                  </a:lnTo>
                  <a:lnTo>
                    <a:pt x="1891" y="21"/>
                  </a:lnTo>
                  <a:lnTo>
                    <a:pt x="1983" y="23"/>
                  </a:lnTo>
                  <a:lnTo>
                    <a:pt x="2030" y="25"/>
                  </a:lnTo>
                  <a:lnTo>
                    <a:pt x="2300" y="32"/>
                  </a:lnTo>
                  <a:lnTo>
                    <a:pt x="2346" y="40"/>
                  </a:lnTo>
                  <a:lnTo>
                    <a:pt x="2927" y="61"/>
                  </a:lnTo>
                  <a:lnTo>
                    <a:pt x="3000" y="61"/>
                  </a:lnTo>
                  <a:lnTo>
                    <a:pt x="2973" y="112"/>
                  </a:lnTo>
                  <a:lnTo>
                    <a:pt x="2927" y="122"/>
                  </a:lnTo>
                  <a:lnTo>
                    <a:pt x="2635" y="107"/>
                  </a:lnTo>
                  <a:lnTo>
                    <a:pt x="2344" y="91"/>
                  </a:lnTo>
                  <a:lnTo>
                    <a:pt x="2296" y="89"/>
                  </a:lnTo>
                  <a:lnTo>
                    <a:pt x="2026" y="82"/>
                  </a:lnTo>
                  <a:lnTo>
                    <a:pt x="1981" y="74"/>
                  </a:lnTo>
                  <a:lnTo>
                    <a:pt x="1891" y="78"/>
                  </a:lnTo>
                  <a:lnTo>
                    <a:pt x="792" y="55"/>
                  </a:lnTo>
                  <a:lnTo>
                    <a:pt x="688" y="55"/>
                  </a:lnTo>
                  <a:lnTo>
                    <a:pt x="441" y="46"/>
                  </a:lnTo>
                  <a:lnTo>
                    <a:pt x="194" y="63"/>
                  </a:lnTo>
                  <a:lnTo>
                    <a:pt x="17" y="63"/>
                  </a:lnTo>
                  <a:lnTo>
                    <a:pt x="0" y="38"/>
                  </a:lnTo>
                  <a:lnTo>
                    <a:pt x="7" y="25"/>
                  </a:lnTo>
                  <a:lnTo>
                    <a:pt x="24" y="21"/>
                  </a:lnTo>
                  <a:lnTo>
                    <a:pt x="24" y="21"/>
                  </a:lnTo>
                  <a:lnTo>
                    <a:pt x="24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30"/>
            <p:cNvSpPr>
              <a:spLocks noChangeAspect="1"/>
            </p:cNvSpPr>
            <p:nvPr/>
          </p:nvSpPr>
          <p:spPr bwMode="auto">
            <a:xfrm>
              <a:off x="885" y="1755"/>
              <a:ext cx="530" cy="45"/>
            </a:xfrm>
            <a:custGeom>
              <a:avLst/>
              <a:gdLst>
                <a:gd name="T0" fmla="*/ 29 w 1599"/>
                <a:gd name="T1" fmla="*/ 0 h 168"/>
                <a:gd name="T2" fmla="*/ 400 w 1599"/>
                <a:gd name="T3" fmla="*/ 15 h 168"/>
                <a:gd name="T4" fmla="*/ 643 w 1599"/>
                <a:gd name="T5" fmla="*/ 40 h 168"/>
                <a:gd name="T6" fmla="*/ 856 w 1599"/>
                <a:gd name="T7" fmla="*/ 59 h 168"/>
                <a:gd name="T8" fmla="*/ 1314 w 1599"/>
                <a:gd name="T9" fmla="*/ 99 h 168"/>
                <a:gd name="T10" fmla="*/ 1449 w 1599"/>
                <a:gd name="T11" fmla="*/ 120 h 168"/>
                <a:gd name="T12" fmla="*/ 1586 w 1599"/>
                <a:gd name="T13" fmla="*/ 137 h 168"/>
                <a:gd name="T14" fmla="*/ 1599 w 1599"/>
                <a:gd name="T15" fmla="*/ 152 h 168"/>
                <a:gd name="T16" fmla="*/ 1586 w 1599"/>
                <a:gd name="T17" fmla="*/ 166 h 168"/>
                <a:gd name="T18" fmla="*/ 1308 w 1599"/>
                <a:gd name="T19" fmla="*/ 168 h 168"/>
                <a:gd name="T20" fmla="*/ 392 w 1599"/>
                <a:gd name="T21" fmla="*/ 82 h 168"/>
                <a:gd name="T22" fmla="*/ 23 w 1599"/>
                <a:gd name="T23" fmla="*/ 52 h 168"/>
                <a:gd name="T24" fmla="*/ 0 w 1599"/>
                <a:gd name="T25" fmla="*/ 23 h 168"/>
                <a:gd name="T26" fmla="*/ 10 w 1599"/>
                <a:gd name="T27" fmla="*/ 4 h 168"/>
                <a:gd name="T28" fmla="*/ 29 w 1599"/>
                <a:gd name="T29" fmla="*/ 0 h 168"/>
                <a:gd name="T30" fmla="*/ 29 w 1599"/>
                <a:gd name="T31" fmla="*/ 0 h 168"/>
                <a:gd name="T32" fmla="*/ 29 w 1599"/>
                <a:gd name="T33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99" h="168">
                  <a:moveTo>
                    <a:pt x="29" y="0"/>
                  </a:moveTo>
                  <a:lnTo>
                    <a:pt x="400" y="15"/>
                  </a:lnTo>
                  <a:lnTo>
                    <a:pt x="643" y="40"/>
                  </a:lnTo>
                  <a:lnTo>
                    <a:pt x="856" y="59"/>
                  </a:lnTo>
                  <a:lnTo>
                    <a:pt x="1314" y="99"/>
                  </a:lnTo>
                  <a:lnTo>
                    <a:pt x="1449" y="120"/>
                  </a:lnTo>
                  <a:lnTo>
                    <a:pt x="1586" y="137"/>
                  </a:lnTo>
                  <a:lnTo>
                    <a:pt x="1599" y="152"/>
                  </a:lnTo>
                  <a:lnTo>
                    <a:pt x="1586" y="166"/>
                  </a:lnTo>
                  <a:lnTo>
                    <a:pt x="1308" y="168"/>
                  </a:lnTo>
                  <a:lnTo>
                    <a:pt x="392" y="82"/>
                  </a:lnTo>
                  <a:lnTo>
                    <a:pt x="23" y="52"/>
                  </a:lnTo>
                  <a:lnTo>
                    <a:pt x="0" y="23"/>
                  </a:lnTo>
                  <a:lnTo>
                    <a:pt x="10" y="4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31"/>
            <p:cNvSpPr>
              <a:spLocks noChangeAspect="1"/>
            </p:cNvSpPr>
            <p:nvPr/>
          </p:nvSpPr>
          <p:spPr bwMode="auto">
            <a:xfrm>
              <a:off x="858" y="1796"/>
              <a:ext cx="386" cy="33"/>
            </a:xfrm>
            <a:custGeom>
              <a:avLst/>
              <a:gdLst>
                <a:gd name="T0" fmla="*/ 15 w 1163"/>
                <a:gd name="T1" fmla="*/ 0 h 124"/>
                <a:gd name="T2" fmla="*/ 366 w 1163"/>
                <a:gd name="T3" fmla="*/ 16 h 124"/>
                <a:gd name="T4" fmla="*/ 581 w 1163"/>
                <a:gd name="T5" fmla="*/ 33 h 124"/>
                <a:gd name="T6" fmla="*/ 866 w 1163"/>
                <a:gd name="T7" fmla="*/ 61 h 124"/>
                <a:gd name="T8" fmla="*/ 998 w 1163"/>
                <a:gd name="T9" fmla="*/ 80 h 124"/>
                <a:gd name="T10" fmla="*/ 1150 w 1163"/>
                <a:gd name="T11" fmla="*/ 97 h 124"/>
                <a:gd name="T12" fmla="*/ 1163 w 1163"/>
                <a:gd name="T13" fmla="*/ 112 h 124"/>
                <a:gd name="T14" fmla="*/ 1148 w 1163"/>
                <a:gd name="T15" fmla="*/ 124 h 124"/>
                <a:gd name="T16" fmla="*/ 579 w 1163"/>
                <a:gd name="T17" fmla="*/ 93 h 124"/>
                <a:gd name="T18" fmla="*/ 361 w 1163"/>
                <a:gd name="T19" fmla="*/ 76 h 124"/>
                <a:gd name="T20" fmla="*/ 188 w 1163"/>
                <a:gd name="T21" fmla="*/ 46 h 124"/>
                <a:gd name="T22" fmla="*/ 15 w 1163"/>
                <a:gd name="T23" fmla="*/ 29 h 124"/>
                <a:gd name="T24" fmla="*/ 0 w 1163"/>
                <a:gd name="T25" fmla="*/ 14 h 124"/>
                <a:gd name="T26" fmla="*/ 15 w 1163"/>
                <a:gd name="T27" fmla="*/ 0 h 124"/>
                <a:gd name="T28" fmla="*/ 15 w 1163"/>
                <a:gd name="T29" fmla="*/ 0 h 124"/>
                <a:gd name="T30" fmla="*/ 15 w 1163"/>
                <a:gd name="T31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3" h="124">
                  <a:moveTo>
                    <a:pt x="15" y="0"/>
                  </a:moveTo>
                  <a:lnTo>
                    <a:pt x="366" y="16"/>
                  </a:lnTo>
                  <a:lnTo>
                    <a:pt x="581" y="33"/>
                  </a:lnTo>
                  <a:lnTo>
                    <a:pt x="866" y="61"/>
                  </a:lnTo>
                  <a:lnTo>
                    <a:pt x="998" y="80"/>
                  </a:lnTo>
                  <a:lnTo>
                    <a:pt x="1150" y="97"/>
                  </a:lnTo>
                  <a:lnTo>
                    <a:pt x="1163" y="112"/>
                  </a:lnTo>
                  <a:lnTo>
                    <a:pt x="1148" y="124"/>
                  </a:lnTo>
                  <a:lnTo>
                    <a:pt x="579" y="93"/>
                  </a:lnTo>
                  <a:lnTo>
                    <a:pt x="361" y="76"/>
                  </a:lnTo>
                  <a:lnTo>
                    <a:pt x="188" y="46"/>
                  </a:lnTo>
                  <a:lnTo>
                    <a:pt x="15" y="29"/>
                  </a:lnTo>
                  <a:lnTo>
                    <a:pt x="0" y="14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32"/>
            <p:cNvSpPr>
              <a:spLocks noChangeAspect="1"/>
            </p:cNvSpPr>
            <p:nvPr/>
          </p:nvSpPr>
          <p:spPr bwMode="auto">
            <a:xfrm>
              <a:off x="1490" y="1786"/>
              <a:ext cx="116" cy="18"/>
            </a:xfrm>
            <a:custGeom>
              <a:avLst/>
              <a:gdLst>
                <a:gd name="T0" fmla="*/ 16 w 352"/>
                <a:gd name="T1" fmla="*/ 0 h 69"/>
                <a:gd name="T2" fmla="*/ 322 w 352"/>
                <a:gd name="T3" fmla="*/ 8 h 69"/>
                <a:gd name="T4" fmla="*/ 352 w 352"/>
                <a:gd name="T5" fmla="*/ 38 h 69"/>
                <a:gd name="T6" fmla="*/ 344 w 352"/>
                <a:gd name="T7" fmla="*/ 59 h 69"/>
                <a:gd name="T8" fmla="*/ 322 w 352"/>
                <a:gd name="T9" fmla="*/ 69 h 69"/>
                <a:gd name="T10" fmla="*/ 166 w 352"/>
                <a:gd name="T11" fmla="*/ 53 h 69"/>
                <a:gd name="T12" fmla="*/ 12 w 352"/>
                <a:gd name="T13" fmla="*/ 29 h 69"/>
                <a:gd name="T14" fmla="*/ 0 w 352"/>
                <a:gd name="T15" fmla="*/ 14 h 69"/>
                <a:gd name="T16" fmla="*/ 16 w 352"/>
                <a:gd name="T17" fmla="*/ 0 h 69"/>
                <a:gd name="T18" fmla="*/ 16 w 352"/>
                <a:gd name="T19" fmla="*/ 0 h 69"/>
                <a:gd name="T20" fmla="*/ 16 w 352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2" h="69">
                  <a:moveTo>
                    <a:pt x="16" y="0"/>
                  </a:moveTo>
                  <a:lnTo>
                    <a:pt x="322" y="8"/>
                  </a:lnTo>
                  <a:lnTo>
                    <a:pt x="352" y="38"/>
                  </a:lnTo>
                  <a:lnTo>
                    <a:pt x="344" y="59"/>
                  </a:lnTo>
                  <a:lnTo>
                    <a:pt x="322" y="69"/>
                  </a:lnTo>
                  <a:lnTo>
                    <a:pt x="166" y="53"/>
                  </a:lnTo>
                  <a:lnTo>
                    <a:pt x="12" y="29"/>
                  </a:lnTo>
                  <a:lnTo>
                    <a:pt x="0" y="1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33"/>
            <p:cNvSpPr>
              <a:spLocks noChangeAspect="1"/>
            </p:cNvSpPr>
            <p:nvPr/>
          </p:nvSpPr>
          <p:spPr bwMode="auto">
            <a:xfrm>
              <a:off x="1515" y="1810"/>
              <a:ext cx="118" cy="16"/>
            </a:xfrm>
            <a:custGeom>
              <a:avLst/>
              <a:gdLst>
                <a:gd name="T0" fmla="*/ 16 w 358"/>
                <a:gd name="T1" fmla="*/ 19 h 60"/>
                <a:gd name="T2" fmla="*/ 170 w 358"/>
                <a:gd name="T3" fmla="*/ 17 h 60"/>
                <a:gd name="T4" fmla="*/ 325 w 358"/>
                <a:gd name="T5" fmla="*/ 0 h 60"/>
                <a:gd name="T6" fmla="*/ 358 w 358"/>
                <a:gd name="T7" fmla="*/ 28 h 60"/>
                <a:gd name="T8" fmla="*/ 352 w 358"/>
                <a:gd name="T9" fmla="*/ 49 h 60"/>
                <a:gd name="T10" fmla="*/ 331 w 358"/>
                <a:gd name="T11" fmla="*/ 60 h 60"/>
                <a:gd name="T12" fmla="*/ 171 w 358"/>
                <a:gd name="T13" fmla="*/ 60 h 60"/>
                <a:gd name="T14" fmla="*/ 12 w 358"/>
                <a:gd name="T15" fmla="*/ 47 h 60"/>
                <a:gd name="T16" fmla="*/ 0 w 358"/>
                <a:gd name="T17" fmla="*/ 32 h 60"/>
                <a:gd name="T18" fmla="*/ 16 w 358"/>
                <a:gd name="T19" fmla="*/ 19 h 60"/>
                <a:gd name="T20" fmla="*/ 16 w 358"/>
                <a:gd name="T21" fmla="*/ 19 h 60"/>
                <a:gd name="T22" fmla="*/ 16 w 358"/>
                <a:gd name="T23" fmla="*/ 1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8" h="60">
                  <a:moveTo>
                    <a:pt x="16" y="19"/>
                  </a:moveTo>
                  <a:lnTo>
                    <a:pt x="170" y="17"/>
                  </a:lnTo>
                  <a:lnTo>
                    <a:pt x="325" y="0"/>
                  </a:lnTo>
                  <a:lnTo>
                    <a:pt x="358" y="28"/>
                  </a:lnTo>
                  <a:lnTo>
                    <a:pt x="352" y="49"/>
                  </a:lnTo>
                  <a:lnTo>
                    <a:pt x="331" y="60"/>
                  </a:lnTo>
                  <a:lnTo>
                    <a:pt x="171" y="60"/>
                  </a:lnTo>
                  <a:lnTo>
                    <a:pt x="12" y="47"/>
                  </a:lnTo>
                  <a:lnTo>
                    <a:pt x="0" y="32"/>
                  </a:lnTo>
                  <a:lnTo>
                    <a:pt x="16" y="19"/>
                  </a:lnTo>
                  <a:lnTo>
                    <a:pt x="16" y="19"/>
                  </a:lnTo>
                  <a:lnTo>
                    <a:pt x="16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Freeform 34"/>
            <p:cNvSpPr>
              <a:spLocks noChangeAspect="1"/>
            </p:cNvSpPr>
            <p:nvPr/>
          </p:nvSpPr>
          <p:spPr bwMode="auto">
            <a:xfrm>
              <a:off x="1525" y="1838"/>
              <a:ext cx="136" cy="19"/>
            </a:xfrm>
            <a:custGeom>
              <a:avLst/>
              <a:gdLst>
                <a:gd name="T0" fmla="*/ 24 w 410"/>
                <a:gd name="T1" fmla="*/ 17 h 72"/>
                <a:gd name="T2" fmla="*/ 327 w 410"/>
                <a:gd name="T3" fmla="*/ 13 h 72"/>
                <a:gd name="T4" fmla="*/ 393 w 410"/>
                <a:gd name="T5" fmla="*/ 0 h 72"/>
                <a:gd name="T6" fmla="*/ 410 w 410"/>
                <a:gd name="T7" fmla="*/ 10 h 72"/>
                <a:gd name="T8" fmla="*/ 403 w 410"/>
                <a:gd name="T9" fmla="*/ 27 h 72"/>
                <a:gd name="T10" fmla="*/ 370 w 410"/>
                <a:gd name="T11" fmla="*/ 48 h 72"/>
                <a:gd name="T12" fmla="*/ 336 w 410"/>
                <a:gd name="T13" fmla="*/ 69 h 72"/>
                <a:gd name="T14" fmla="*/ 180 w 410"/>
                <a:gd name="T15" fmla="*/ 72 h 72"/>
                <a:gd name="T16" fmla="*/ 24 w 410"/>
                <a:gd name="T17" fmla="*/ 67 h 72"/>
                <a:gd name="T18" fmla="*/ 0 w 410"/>
                <a:gd name="T19" fmla="*/ 42 h 72"/>
                <a:gd name="T20" fmla="*/ 5 w 410"/>
                <a:gd name="T21" fmla="*/ 25 h 72"/>
                <a:gd name="T22" fmla="*/ 24 w 410"/>
                <a:gd name="T23" fmla="*/ 17 h 72"/>
                <a:gd name="T24" fmla="*/ 24 w 410"/>
                <a:gd name="T25" fmla="*/ 17 h 72"/>
                <a:gd name="T26" fmla="*/ 24 w 410"/>
                <a:gd name="T27" fmla="*/ 1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0" h="72">
                  <a:moveTo>
                    <a:pt x="24" y="17"/>
                  </a:moveTo>
                  <a:lnTo>
                    <a:pt x="327" y="13"/>
                  </a:lnTo>
                  <a:lnTo>
                    <a:pt x="393" y="0"/>
                  </a:lnTo>
                  <a:lnTo>
                    <a:pt x="410" y="10"/>
                  </a:lnTo>
                  <a:lnTo>
                    <a:pt x="403" y="27"/>
                  </a:lnTo>
                  <a:lnTo>
                    <a:pt x="370" y="48"/>
                  </a:lnTo>
                  <a:lnTo>
                    <a:pt x="336" y="69"/>
                  </a:lnTo>
                  <a:lnTo>
                    <a:pt x="180" y="72"/>
                  </a:lnTo>
                  <a:lnTo>
                    <a:pt x="24" y="67"/>
                  </a:lnTo>
                  <a:lnTo>
                    <a:pt x="0" y="42"/>
                  </a:lnTo>
                  <a:lnTo>
                    <a:pt x="5" y="25"/>
                  </a:lnTo>
                  <a:lnTo>
                    <a:pt x="24" y="17"/>
                  </a:lnTo>
                  <a:lnTo>
                    <a:pt x="24" y="17"/>
                  </a:lnTo>
                  <a:lnTo>
                    <a:pt x="24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35"/>
            <p:cNvSpPr>
              <a:spLocks noChangeAspect="1"/>
            </p:cNvSpPr>
            <p:nvPr/>
          </p:nvSpPr>
          <p:spPr bwMode="auto">
            <a:xfrm>
              <a:off x="866" y="912"/>
              <a:ext cx="724" cy="159"/>
            </a:xfrm>
            <a:custGeom>
              <a:avLst/>
              <a:gdLst>
                <a:gd name="T0" fmla="*/ 4 w 2185"/>
                <a:gd name="T1" fmla="*/ 570 h 595"/>
                <a:gd name="T2" fmla="*/ 82 w 2185"/>
                <a:gd name="T3" fmla="*/ 515 h 595"/>
                <a:gd name="T4" fmla="*/ 156 w 2185"/>
                <a:gd name="T5" fmla="*/ 467 h 595"/>
                <a:gd name="T6" fmla="*/ 299 w 2185"/>
                <a:gd name="T7" fmla="*/ 393 h 595"/>
                <a:gd name="T8" fmla="*/ 451 w 2185"/>
                <a:gd name="T9" fmla="*/ 334 h 595"/>
                <a:gd name="T10" fmla="*/ 628 w 2185"/>
                <a:gd name="T11" fmla="*/ 283 h 595"/>
                <a:gd name="T12" fmla="*/ 747 w 2185"/>
                <a:gd name="T13" fmla="*/ 249 h 595"/>
                <a:gd name="T14" fmla="*/ 850 w 2185"/>
                <a:gd name="T15" fmla="*/ 214 h 595"/>
                <a:gd name="T16" fmla="*/ 955 w 2185"/>
                <a:gd name="T17" fmla="*/ 182 h 595"/>
                <a:gd name="T18" fmla="*/ 1074 w 2185"/>
                <a:gd name="T19" fmla="*/ 155 h 595"/>
                <a:gd name="T20" fmla="*/ 1246 w 2185"/>
                <a:gd name="T21" fmla="*/ 114 h 595"/>
                <a:gd name="T22" fmla="*/ 1420 w 2185"/>
                <a:gd name="T23" fmla="*/ 64 h 595"/>
                <a:gd name="T24" fmla="*/ 1616 w 2185"/>
                <a:gd name="T25" fmla="*/ 26 h 595"/>
                <a:gd name="T26" fmla="*/ 1791 w 2185"/>
                <a:gd name="T27" fmla="*/ 7 h 595"/>
                <a:gd name="T28" fmla="*/ 2169 w 2185"/>
                <a:gd name="T29" fmla="*/ 0 h 595"/>
                <a:gd name="T30" fmla="*/ 2185 w 2185"/>
                <a:gd name="T31" fmla="*/ 15 h 595"/>
                <a:gd name="T32" fmla="*/ 2169 w 2185"/>
                <a:gd name="T33" fmla="*/ 30 h 595"/>
                <a:gd name="T34" fmla="*/ 1801 w 2185"/>
                <a:gd name="T35" fmla="*/ 59 h 595"/>
                <a:gd name="T36" fmla="*/ 1630 w 2185"/>
                <a:gd name="T37" fmla="*/ 95 h 595"/>
                <a:gd name="T38" fmla="*/ 1438 w 2185"/>
                <a:gd name="T39" fmla="*/ 140 h 595"/>
                <a:gd name="T40" fmla="*/ 1263 w 2185"/>
                <a:gd name="T41" fmla="*/ 188 h 595"/>
                <a:gd name="T42" fmla="*/ 1088 w 2185"/>
                <a:gd name="T43" fmla="*/ 228 h 595"/>
                <a:gd name="T44" fmla="*/ 867 w 2185"/>
                <a:gd name="T45" fmla="*/ 287 h 595"/>
                <a:gd name="T46" fmla="*/ 765 w 2185"/>
                <a:gd name="T47" fmla="*/ 319 h 595"/>
                <a:gd name="T48" fmla="*/ 645 w 2185"/>
                <a:gd name="T49" fmla="*/ 353 h 595"/>
                <a:gd name="T50" fmla="*/ 470 w 2185"/>
                <a:gd name="T51" fmla="*/ 397 h 595"/>
                <a:gd name="T52" fmla="*/ 318 w 2185"/>
                <a:gd name="T53" fmla="*/ 441 h 595"/>
                <a:gd name="T54" fmla="*/ 171 w 2185"/>
                <a:gd name="T55" fmla="*/ 501 h 595"/>
                <a:gd name="T56" fmla="*/ 99 w 2185"/>
                <a:gd name="T57" fmla="*/ 543 h 595"/>
                <a:gd name="T58" fmla="*/ 21 w 2185"/>
                <a:gd name="T59" fmla="*/ 595 h 595"/>
                <a:gd name="T60" fmla="*/ 0 w 2185"/>
                <a:gd name="T61" fmla="*/ 591 h 595"/>
                <a:gd name="T62" fmla="*/ 4 w 2185"/>
                <a:gd name="T63" fmla="*/ 570 h 595"/>
                <a:gd name="T64" fmla="*/ 4 w 2185"/>
                <a:gd name="T65" fmla="*/ 57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85" h="595">
                  <a:moveTo>
                    <a:pt x="4" y="570"/>
                  </a:moveTo>
                  <a:lnTo>
                    <a:pt x="82" y="515"/>
                  </a:lnTo>
                  <a:lnTo>
                    <a:pt x="156" y="467"/>
                  </a:lnTo>
                  <a:lnTo>
                    <a:pt x="299" y="393"/>
                  </a:lnTo>
                  <a:lnTo>
                    <a:pt x="451" y="334"/>
                  </a:lnTo>
                  <a:lnTo>
                    <a:pt x="628" y="283"/>
                  </a:lnTo>
                  <a:lnTo>
                    <a:pt x="747" y="249"/>
                  </a:lnTo>
                  <a:lnTo>
                    <a:pt x="850" y="214"/>
                  </a:lnTo>
                  <a:lnTo>
                    <a:pt x="955" y="182"/>
                  </a:lnTo>
                  <a:lnTo>
                    <a:pt x="1074" y="155"/>
                  </a:lnTo>
                  <a:lnTo>
                    <a:pt x="1246" y="114"/>
                  </a:lnTo>
                  <a:lnTo>
                    <a:pt x="1420" y="64"/>
                  </a:lnTo>
                  <a:lnTo>
                    <a:pt x="1616" y="26"/>
                  </a:lnTo>
                  <a:lnTo>
                    <a:pt x="1791" y="7"/>
                  </a:lnTo>
                  <a:lnTo>
                    <a:pt x="2169" y="0"/>
                  </a:lnTo>
                  <a:lnTo>
                    <a:pt x="2185" y="15"/>
                  </a:lnTo>
                  <a:lnTo>
                    <a:pt x="2169" y="30"/>
                  </a:lnTo>
                  <a:lnTo>
                    <a:pt x="1801" y="59"/>
                  </a:lnTo>
                  <a:lnTo>
                    <a:pt x="1630" y="95"/>
                  </a:lnTo>
                  <a:lnTo>
                    <a:pt x="1438" y="140"/>
                  </a:lnTo>
                  <a:lnTo>
                    <a:pt x="1263" y="188"/>
                  </a:lnTo>
                  <a:lnTo>
                    <a:pt x="1088" y="228"/>
                  </a:lnTo>
                  <a:lnTo>
                    <a:pt x="867" y="287"/>
                  </a:lnTo>
                  <a:lnTo>
                    <a:pt x="765" y="319"/>
                  </a:lnTo>
                  <a:lnTo>
                    <a:pt x="645" y="353"/>
                  </a:lnTo>
                  <a:lnTo>
                    <a:pt x="470" y="397"/>
                  </a:lnTo>
                  <a:lnTo>
                    <a:pt x="318" y="441"/>
                  </a:lnTo>
                  <a:lnTo>
                    <a:pt x="171" y="501"/>
                  </a:lnTo>
                  <a:lnTo>
                    <a:pt x="99" y="543"/>
                  </a:lnTo>
                  <a:lnTo>
                    <a:pt x="21" y="595"/>
                  </a:lnTo>
                  <a:lnTo>
                    <a:pt x="0" y="591"/>
                  </a:lnTo>
                  <a:lnTo>
                    <a:pt x="4" y="570"/>
                  </a:lnTo>
                  <a:lnTo>
                    <a:pt x="4" y="5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Freeform 36"/>
            <p:cNvSpPr>
              <a:spLocks noChangeAspect="1"/>
            </p:cNvSpPr>
            <p:nvPr/>
          </p:nvSpPr>
          <p:spPr bwMode="auto">
            <a:xfrm>
              <a:off x="1614" y="925"/>
              <a:ext cx="74" cy="90"/>
            </a:xfrm>
            <a:custGeom>
              <a:avLst/>
              <a:gdLst>
                <a:gd name="T0" fmla="*/ 25 w 224"/>
                <a:gd name="T1" fmla="*/ 0 h 338"/>
                <a:gd name="T2" fmla="*/ 91 w 224"/>
                <a:gd name="T3" fmla="*/ 69 h 338"/>
                <a:gd name="T4" fmla="*/ 144 w 224"/>
                <a:gd name="T5" fmla="*/ 133 h 338"/>
                <a:gd name="T6" fmla="*/ 224 w 224"/>
                <a:gd name="T7" fmla="*/ 291 h 338"/>
                <a:gd name="T8" fmla="*/ 222 w 224"/>
                <a:gd name="T9" fmla="*/ 321 h 338"/>
                <a:gd name="T10" fmla="*/ 201 w 224"/>
                <a:gd name="T11" fmla="*/ 338 h 338"/>
                <a:gd name="T12" fmla="*/ 173 w 224"/>
                <a:gd name="T13" fmla="*/ 338 h 338"/>
                <a:gd name="T14" fmla="*/ 154 w 224"/>
                <a:gd name="T15" fmla="*/ 316 h 338"/>
                <a:gd name="T16" fmla="*/ 123 w 224"/>
                <a:gd name="T17" fmla="*/ 232 h 338"/>
                <a:gd name="T18" fmla="*/ 97 w 224"/>
                <a:gd name="T19" fmla="*/ 158 h 338"/>
                <a:gd name="T20" fmla="*/ 59 w 224"/>
                <a:gd name="T21" fmla="*/ 89 h 338"/>
                <a:gd name="T22" fmla="*/ 34 w 224"/>
                <a:gd name="T23" fmla="*/ 55 h 338"/>
                <a:gd name="T24" fmla="*/ 4 w 224"/>
                <a:gd name="T25" fmla="*/ 21 h 338"/>
                <a:gd name="T26" fmla="*/ 0 w 224"/>
                <a:gd name="T27" fmla="*/ 10 h 338"/>
                <a:gd name="T28" fmla="*/ 4 w 224"/>
                <a:gd name="T29" fmla="*/ 0 h 338"/>
                <a:gd name="T30" fmla="*/ 25 w 224"/>
                <a:gd name="T31" fmla="*/ 0 h 338"/>
                <a:gd name="T32" fmla="*/ 25 w 224"/>
                <a:gd name="T33" fmla="*/ 0 h 338"/>
                <a:gd name="T34" fmla="*/ 25 w 224"/>
                <a:gd name="T35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4" h="338">
                  <a:moveTo>
                    <a:pt x="25" y="0"/>
                  </a:moveTo>
                  <a:lnTo>
                    <a:pt x="91" y="69"/>
                  </a:lnTo>
                  <a:lnTo>
                    <a:pt x="144" y="133"/>
                  </a:lnTo>
                  <a:lnTo>
                    <a:pt x="224" y="291"/>
                  </a:lnTo>
                  <a:lnTo>
                    <a:pt x="222" y="321"/>
                  </a:lnTo>
                  <a:lnTo>
                    <a:pt x="201" y="338"/>
                  </a:lnTo>
                  <a:lnTo>
                    <a:pt x="173" y="338"/>
                  </a:lnTo>
                  <a:lnTo>
                    <a:pt x="154" y="316"/>
                  </a:lnTo>
                  <a:lnTo>
                    <a:pt x="123" y="232"/>
                  </a:lnTo>
                  <a:lnTo>
                    <a:pt x="97" y="158"/>
                  </a:lnTo>
                  <a:lnTo>
                    <a:pt x="59" y="89"/>
                  </a:lnTo>
                  <a:lnTo>
                    <a:pt x="34" y="55"/>
                  </a:lnTo>
                  <a:lnTo>
                    <a:pt x="4" y="21"/>
                  </a:lnTo>
                  <a:lnTo>
                    <a:pt x="0" y="10"/>
                  </a:lnTo>
                  <a:lnTo>
                    <a:pt x="4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Freeform 37"/>
            <p:cNvSpPr>
              <a:spLocks noChangeAspect="1"/>
            </p:cNvSpPr>
            <p:nvPr/>
          </p:nvSpPr>
          <p:spPr bwMode="auto">
            <a:xfrm>
              <a:off x="1565" y="1002"/>
              <a:ext cx="125" cy="531"/>
            </a:xfrm>
            <a:custGeom>
              <a:avLst/>
              <a:gdLst>
                <a:gd name="T0" fmla="*/ 378 w 378"/>
                <a:gd name="T1" fmla="*/ 36 h 1983"/>
                <a:gd name="T2" fmla="*/ 319 w 378"/>
                <a:gd name="T3" fmla="*/ 492 h 1983"/>
                <a:gd name="T4" fmla="*/ 292 w 378"/>
                <a:gd name="T5" fmla="*/ 637 h 1983"/>
                <a:gd name="T6" fmla="*/ 264 w 378"/>
                <a:gd name="T7" fmla="*/ 779 h 1983"/>
                <a:gd name="T8" fmla="*/ 239 w 378"/>
                <a:gd name="T9" fmla="*/ 897 h 1983"/>
                <a:gd name="T10" fmla="*/ 218 w 378"/>
                <a:gd name="T11" fmla="*/ 1004 h 1983"/>
                <a:gd name="T12" fmla="*/ 178 w 378"/>
                <a:gd name="T13" fmla="*/ 1199 h 1983"/>
                <a:gd name="T14" fmla="*/ 117 w 378"/>
                <a:gd name="T15" fmla="*/ 1625 h 1983"/>
                <a:gd name="T16" fmla="*/ 74 w 378"/>
                <a:gd name="T17" fmla="*/ 1947 h 1983"/>
                <a:gd name="T18" fmla="*/ 60 w 378"/>
                <a:gd name="T19" fmla="*/ 1975 h 1983"/>
                <a:gd name="T20" fmla="*/ 34 w 378"/>
                <a:gd name="T21" fmla="*/ 1983 h 1983"/>
                <a:gd name="T22" fmla="*/ 0 w 378"/>
                <a:gd name="T23" fmla="*/ 1945 h 1983"/>
                <a:gd name="T24" fmla="*/ 19 w 378"/>
                <a:gd name="T25" fmla="*/ 1781 h 1983"/>
                <a:gd name="T26" fmla="*/ 45 w 378"/>
                <a:gd name="T27" fmla="*/ 1618 h 1983"/>
                <a:gd name="T28" fmla="*/ 74 w 378"/>
                <a:gd name="T29" fmla="*/ 1390 h 1983"/>
                <a:gd name="T30" fmla="*/ 110 w 378"/>
                <a:gd name="T31" fmla="*/ 1190 h 1983"/>
                <a:gd name="T32" fmla="*/ 154 w 378"/>
                <a:gd name="T33" fmla="*/ 992 h 1983"/>
                <a:gd name="T34" fmla="*/ 176 w 378"/>
                <a:gd name="T35" fmla="*/ 886 h 1983"/>
                <a:gd name="T36" fmla="*/ 201 w 378"/>
                <a:gd name="T37" fmla="*/ 768 h 1983"/>
                <a:gd name="T38" fmla="*/ 260 w 378"/>
                <a:gd name="T39" fmla="*/ 483 h 1983"/>
                <a:gd name="T40" fmla="*/ 315 w 378"/>
                <a:gd name="T41" fmla="*/ 25 h 1983"/>
                <a:gd name="T42" fmla="*/ 328 w 378"/>
                <a:gd name="T43" fmla="*/ 4 h 1983"/>
                <a:gd name="T44" fmla="*/ 351 w 378"/>
                <a:gd name="T45" fmla="*/ 0 h 1983"/>
                <a:gd name="T46" fmla="*/ 378 w 378"/>
                <a:gd name="T47" fmla="*/ 36 h 1983"/>
                <a:gd name="T48" fmla="*/ 378 w 378"/>
                <a:gd name="T49" fmla="*/ 36 h 1983"/>
                <a:gd name="T50" fmla="*/ 378 w 378"/>
                <a:gd name="T51" fmla="*/ 36 h 1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8" h="1983">
                  <a:moveTo>
                    <a:pt x="378" y="36"/>
                  </a:moveTo>
                  <a:lnTo>
                    <a:pt x="319" y="492"/>
                  </a:lnTo>
                  <a:lnTo>
                    <a:pt x="292" y="637"/>
                  </a:lnTo>
                  <a:lnTo>
                    <a:pt x="264" y="779"/>
                  </a:lnTo>
                  <a:lnTo>
                    <a:pt x="239" y="897"/>
                  </a:lnTo>
                  <a:lnTo>
                    <a:pt x="218" y="1004"/>
                  </a:lnTo>
                  <a:lnTo>
                    <a:pt x="178" y="1199"/>
                  </a:lnTo>
                  <a:lnTo>
                    <a:pt x="117" y="1625"/>
                  </a:lnTo>
                  <a:lnTo>
                    <a:pt x="74" y="1947"/>
                  </a:lnTo>
                  <a:lnTo>
                    <a:pt x="60" y="1975"/>
                  </a:lnTo>
                  <a:lnTo>
                    <a:pt x="34" y="1983"/>
                  </a:lnTo>
                  <a:lnTo>
                    <a:pt x="0" y="1945"/>
                  </a:lnTo>
                  <a:lnTo>
                    <a:pt x="19" y="1781"/>
                  </a:lnTo>
                  <a:lnTo>
                    <a:pt x="45" y="1618"/>
                  </a:lnTo>
                  <a:lnTo>
                    <a:pt x="74" y="1390"/>
                  </a:lnTo>
                  <a:lnTo>
                    <a:pt x="110" y="1190"/>
                  </a:lnTo>
                  <a:lnTo>
                    <a:pt x="154" y="992"/>
                  </a:lnTo>
                  <a:lnTo>
                    <a:pt x="176" y="886"/>
                  </a:lnTo>
                  <a:lnTo>
                    <a:pt x="201" y="768"/>
                  </a:lnTo>
                  <a:lnTo>
                    <a:pt x="260" y="483"/>
                  </a:lnTo>
                  <a:lnTo>
                    <a:pt x="315" y="25"/>
                  </a:lnTo>
                  <a:lnTo>
                    <a:pt x="328" y="4"/>
                  </a:lnTo>
                  <a:lnTo>
                    <a:pt x="351" y="0"/>
                  </a:lnTo>
                  <a:lnTo>
                    <a:pt x="378" y="36"/>
                  </a:lnTo>
                  <a:lnTo>
                    <a:pt x="378" y="36"/>
                  </a:lnTo>
                  <a:lnTo>
                    <a:pt x="378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Freeform 38"/>
            <p:cNvSpPr>
              <a:spLocks noChangeAspect="1"/>
            </p:cNvSpPr>
            <p:nvPr/>
          </p:nvSpPr>
          <p:spPr bwMode="auto">
            <a:xfrm>
              <a:off x="1532" y="960"/>
              <a:ext cx="81" cy="480"/>
            </a:xfrm>
            <a:custGeom>
              <a:avLst/>
              <a:gdLst>
                <a:gd name="T0" fmla="*/ 243 w 243"/>
                <a:gd name="T1" fmla="*/ 25 h 1797"/>
                <a:gd name="T2" fmla="*/ 241 w 243"/>
                <a:gd name="T3" fmla="*/ 247 h 1797"/>
                <a:gd name="T4" fmla="*/ 232 w 243"/>
                <a:gd name="T5" fmla="*/ 333 h 1797"/>
                <a:gd name="T6" fmla="*/ 216 w 243"/>
                <a:gd name="T7" fmla="*/ 609 h 1797"/>
                <a:gd name="T8" fmla="*/ 203 w 243"/>
                <a:gd name="T9" fmla="*/ 884 h 1797"/>
                <a:gd name="T10" fmla="*/ 169 w 243"/>
                <a:gd name="T11" fmla="*/ 1120 h 1797"/>
                <a:gd name="T12" fmla="*/ 129 w 243"/>
                <a:gd name="T13" fmla="*/ 1358 h 1797"/>
                <a:gd name="T14" fmla="*/ 104 w 243"/>
                <a:gd name="T15" fmla="*/ 1472 h 1797"/>
                <a:gd name="T16" fmla="*/ 78 w 243"/>
                <a:gd name="T17" fmla="*/ 1570 h 1797"/>
                <a:gd name="T18" fmla="*/ 28 w 243"/>
                <a:gd name="T19" fmla="*/ 1783 h 1797"/>
                <a:gd name="T20" fmla="*/ 11 w 243"/>
                <a:gd name="T21" fmla="*/ 1797 h 1797"/>
                <a:gd name="T22" fmla="*/ 0 w 243"/>
                <a:gd name="T23" fmla="*/ 1778 h 1797"/>
                <a:gd name="T24" fmla="*/ 53 w 243"/>
                <a:gd name="T25" fmla="*/ 1344 h 1797"/>
                <a:gd name="T26" fmla="*/ 127 w 243"/>
                <a:gd name="T27" fmla="*/ 879 h 1797"/>
                <a:gd name="T28" fmla="*/ 146 w 243"/>
                <a:gd name="T29" fmla="*/ 605 h 1797"/>
                <a:gd name="T30" fmla="*/ 163 w 243"/>
                <a:gd name="T31" fmla="*/ 329 h 1797"/>
                <a:gd name="T32" fmla="*/ 169 w 243"/>
                <a:gd name="T33" fmla="*/ 247 h 1797"/>
                <a:gd name="T34" fmla="*/ 194 w 243"/>
                <a:gd name="T35" fmla="*/ 27 h 1797"/>
                <a:gd name="T36" fmla="*/ 199 w 243"/>
                <a:gd name="T37" fmla="*/ 8 h 1797"/>
                <a:gd name="T38" fmla="*/ 216 w 243"/>
                <a:gd name="T39" fmla="*/ 0 h 1797"/>
                <a:gd name="T40" fmla="*/ 243 w 243"/>
                <a:gd name="T41" fmla="*/ 25 h 1797"/>
                <a:gd name="T42" fmla="*/ 243 w 243"/>
                <a:gd name="T43" fmla="*/ 25 h 1797"/>
                <a:gd name="T44" fmla="*/ 243 w 243"/>
                <a:gd name="T45" fmla="*/ 25 h 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3" h="1797">
                  <a:moveTo>
                    <a:pt x="243" y="25"/>
                  </a:moveTo>
                  <a:lnTo>
                    <a:pt x="241" y="247"/>
                  </a:lnTo>
                  <a:lnTo>
                    <a:pt x="232" y="333"/>
                  </a:lnTo>
                  <a:lnTo>
                    <a:pt x="216" y="609"/>
                  </a:lnTo>
                  <a:lnTo>
                    <a:pt x="203" y="884"/>
                  </a:lnTo>
                  <a:lnTo>
                    <a:pt x="169" y="1120"/>
                  </a:lnTo>
                  <a:lnTo>
                    <a:pt x="129" y="1358"/>
                  </a:lnTo>
                  <a:lnTo>
                    <a:pt x="104" y="1472"/>
                  </a:lnTo>
                  <a:lnTo>
                    <a:pt x="78" y="1570"/>
                  </a:lnTo>
                  <a:lnTo>
                    <a:pt x="28" y="1783"/>
                  </a:lnTo>
                  <a:lnTo>
                    <a:pt x="11" y="1797"/>
                  </a:lnTo>
                  <a:lnTo>
                    <a:pt x="0" y="1778"/>
                  </a:lnTo>
                  <a:lnTo>
                    <a:pt x="53" y="1344"/>
                  </a:lnTo>
                  <a:lnTo>
                    <a:pt x="127" y="879"/>
                  </a:lnTo>
                  <a:lnTo>
                    <a:pt x="146" y="605"/>
                  </a:lnTo>
                  <a:lnTo>
                    <a:pt x="163" y="329"/>
                  </a:lnTo>
                  <a:lnTo>
                    <a:pt x="169" y="247"/>
                  </a:lnTo>
                  <a:lnTo>
                    <a:pt x="194" y="27"/>
                  </a:lnTo>
                  <a:lnTo>
                    <a:pt x="199" y="8"/>
                  </a:lnTo>
                  <a:lnTo>
                    <a:pt x="216" y="0"/>
                  </a:lnTo>
                  <a:lnTo>
                    <a:pt x="243" y="25"/>
                  </a:lnTo>
                  <a:lnTo>
                    <a:pt x="243" y="25"/>
                  </a:lnTo>
                  <a:lnTo>
                    <a:pt x="243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39"/>
            <p:cNvSpPr>
              <a:spLocks noChangeAspect="1"/>
            </p:cNvSpPr>
            <p:nvPr/>
          </p:nvSpPr>
          <p:spPr bwMode="auto">
            <a:xfrm>
              <a:off x="865" y="1084"/>
              <a:ext cx="140" cy="448"/>
            </a:xfrm>
            <a:custGeom>
              <a:avLst/>
              <a:gdLst>
                <a:gd name="T0" fmla="*/ 31 w 421"/>
                <a:gd name="T1" fmla="*/ 13 h 1673"/>
                <a:gd name="T2" fmla="*/ 56 w 421"/>
                <a:gd name="T3" fmla="*/ 234 h 1673"/>
                <a:gd name="T4" fmla="*/ 75 w 421"/>
                <a:gd name="T5" fmla="*/ 331 h 1673"/>
                <a:gd name="T6" fmla="*/ 97 w 421"/>
                <a:gd name="T7" fmla="*/ 424 h 1673"/>
                <a:gd name="T8" fmla="*/ 126 w 421"/>
                <a:gd name="T9" fmla="*/ 517 h 1673"/>
                <a:gd name="T10" fmla="*/ 156 w 421"/>
                <a:gd name="T11" fmla="*/ 614 h 1673"/>
                <a:gd name="T12" fmla="*/ 189 w 421"/>
                <a:gd name="T13" fmla="*/ 715 h 1673"/>
                <a:gd name="T14" fmla="*/ 225 w 421"/>
                <a:gd name="T15" fmla="*/ 825 h 1673"/>
                <a:gd name="T16" fmla="*/ 333 w 421"/>
                <a:gd name="T17" fmla="*/ 1281 h 1673"/>
                <a:gd name="T18" fmla="*/ 417 w 421"/>
                <a:gd name="T19" fmla="*/ 1616 h 1673"/>
                <a:gd name="T20" fmla="*/ 421 w 421"/>
                <a:gd name="T21" fmla="*/ 1639 h 1673"/>
                <a:gd name="T22" fmla="*/ 407 w 421"/>
                <a:gd name="T23" fmla="*/ 1673 h 1673"/>
                <a:gd name="T24" fmla="*/ 375 w 421"/>
                <a:gd name="T25" fmla="*/ 1661 h 1673"/>
                <a:gd name="T26" fmla="*/ 354 w 421"/>
                <a:gd name="T27" fmla="*/ 1635 h 1673"/>
                <a:gd name="T28" fmla="*/ 339 w 421"/>
                <a:gd name="T29" fmla="*/ 1543 h 1673"/>
                <a:gd name="T30" fmla="*/ 320 w 421"/>
                <a:gd name="T31" fmla="*/ 1464 h 1673"/>
                <a:gd name="T32" fmla="*/ 299 w 421"/>
                <a:gd name="T33" fmla="*/ 1386 h 1673"/>
                <a:gd name="T34" fmla="*/ 272 w 421"/>
                <a:gd name="T35" fmla="*/ 1298 h 1673"/>
                <a:gd name="T36" fmla="*/ 179 w 421"/>
                <a:gd name="T37" fmla="*/ 840 h 1673"/>
                <a:gd name="T38" fmla="*/ 143 w 421"/>
                <a:gd name="T39" fmla="*/ 728 h 1673"/>
                <a:gd name="T40" fmla="*/ 113 w 421"/>
                <a:gd name="T41" fmla="*/ 623 h 1673"/>
                <a:gd name="T42" fmla="*/ 61 w 421"/>
                <a:gd name="T43" fmla="*/ 433 h 1673"/>
                <a:gd name="T44" fmla="*/ 0 w 421"/>
                <a:gd name="T45" fmla="*/ 15 h 1673"/>
                <a:gd name="T46" fmla="*/ 14 w 421"/>
                <a:gd name="T47" fmla="*/ 0 h 1673"/>
                <a:gd name="T48" fmla="*/ 31 w 421"/>
                <a:gd name="T49" fmla="*/ 13 h 1673"/>
                <a:gd name="T50" fmla="*/ 31 w 421"/>
                <a:gd name="T51" fmla="*/ 13 h 1673"/>
                <a:gd name="T52" fmla="*/ 31 w 421"/>
                <a:gd name="T53" fmla="*/ 13 h 1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21" h="1673">
                  <a:moveTo>
                    <a:pt x="31" y="13"/>
                  </a:moveTo>
                  <a:lnTo>
                    <a:pt x="56" y="234"/>
                  </a:lnTo>
                  <a:lnTo>
                    <a:pt x="75" y="331"/>
                  </a:lnTo>
                  <a:lnTo>
                    <a:pt x="97" y="424"/>
                  </a:lnTo>
                  <a:lnTo>
                    <a:pt x="126" y="517"/>
                  </a:lnTo>
                  <a:lnTo>
                    <a:pt x="156" y="614"/>
                  </a:lnTo>
                  <a:lnTo>
                    <a:pt x="189" y="715"/>
                  </a:lnTo>
                  <a:lnTo>
                    <a:pt x="225" y="825"/>
                  </a:lnTo>
                  <a:lnTo>
                    <a:pt x="333" y="1281"/>
                  </a:lnTo>
                  <a:lnTo>
                    <a:pt x="417" y="1616"/>
                  </a:lnTo>
                  <a:lnTo>
                    <a:pt x="421" y="1639"/>
                  </a:lnTo>
                  <a:lnTo>
                    <a:pt x="407" y="1673"/>
                  </a:lnTo>
                  <a:lnTo>
                    <a:pt x="375" y="1661"/>
                  </a:lnTo>
                  <a:lnTo>
                    <a:pt x="354" y="1635"/>
                  </a:lnTo>
                  <a:lnTo>
                    <a:pt x="339" y="1543"/>
                  </a:lnTo>
                  <a:lnTo>
                    <a:pt x="320" y="1464"/>
                  </a:lnTo>
                  <a:lnTo>
                    <a:pt x="299" y="1386"/>
                  </a:lnTo>
                  <a:lnTo>
                    <a:pt x="272" y="1298"/>
                  </a:lnTo>
                  <a:lnTo>
                    <a:pt x="179" y="840"/>
                  </a:lnTo>
                  <a:lnTo>
                    <a:pt x="143" y="728"/>
                  </a:lnTo>
                  <a:lnTo>
                    <a:pt x="113" y="623"/>
                  </a:lnTo>
                  <a:lnTo>
                    <a:pt x="61" y="433"/>
                  </a:lnTo>
                  <a:lnTo>
                    <a:pt x="0" y="15"/>
                  </a:lnTo>
                  <a:lnTo>
                    <a:pt x="14" y="0"/>
                  </a:lnTo>
                  <a:lnTo>
                    <a:pt x="31" y="13"/>
                  </a:lnTo>
                  <a:lnTo>
                    <a:pt x="31" y="13"/>
                  </a:lnTo>
                  <a:lnTo>
                    <a:pt x="3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40"/>
            <p:cNvSpPr>
              <a:spLocks noChangeAspect="1"/>
            </p:cNvSpPr>
            <p:nvPr/>
          </p:nvSpPr>
          <p:spPr bwMode="auto">
            <a:xfrm>
              <a:off x="1019" y="1535"/>
              <a:ext cx="455" cy="23"/>
            </a:xfrm>
            <a:custGeom>
              <a:avLst/>
              <a:gdLst>
                <a:gd name="T0" fmla="*/ 18 w 1375"/>
                <a:gd name="T1" fmla="*/ 10 h 88"/>
                <a:gd name="T2" fmla="*/ 198 w 1375"/>
                <a:gd name="T3" fmla="*/ 15 h 88"/>
                <a:gd name="T4" fmla="*/ 381 w 1375"/>
                <a:gd name="T5" fmla="*/ 0 h 88"/>
                <a:gd name="T6" fmla="*/ 1337 w 1375"/>
                <a:gd name="T7" fmla="*/ 12 h 88"/>
                <a:gd name="T8" fmla="*/ 1365 w 1375"/>
                <a:gd name="T9" fmla="*/ 23 h 88"/>
                <a:gd name="T10" fmla="*/ 1375 w 1375"/>
                <a:gd name="T11" fmla="*/ 50 h 88"/>
                <a:gd name="T12" fmla="*/ 1365 w 1375"/>
                <a:gd name="T13" fmla="*/ 76 h 88"/>
                <a:gd name="T14" fmla="*/ 1337 w 1375"/>
                <a:gd name="T15" fmla="*/ 88 h 88"/>
                <a:gd name="T16" fmla="*/ 860 w 1375"/>
                <a:gd name="T17" fmla="*/ 76 h 88"/>
                <a:gd name="T18" fmla="*/ 381 w 1375"/>
                <a:gd name="T19" fmla="*/ 65 h 88"/>
                <a:gd name="T20" fmla="*/ 194 w 1375"/>
                <a:gd name="T21" fmla="*/ 63 h 88"/>
                <a:gd name="T22" fmla="*/ 12 w 1375"/>
                <a:gd name="T23" fmla="*/ 40 h 88"/>
                <a:gd name="T24" fmla="*/ 0 w 1375"/>
                <a:gd name="T25" fmla="*/ 21 h 88"/>
                <a:gd name="T26" fmla="*/ 18 w 1375"/>
                <a:gd name="T27" fmla="*/ 10 h 88"/>
                <a:gd name="T28" fmla="*/ 18 w 1375"/>
                <a:gd name="T29" fmla="*/ 10 h 88"/>
                <a:gd name="T30" fmla="*/ 18 w 1375"/>
                <a:gd name="T31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75" h="88">
                  <a:moveTo>
                    <a:pt x="18" y="10"/>
                  </a:moveTo>
                  <a:lnTo>
                    <a:pt x="198" y="15"/>
                  </a:lnTo>
                  <a:lnTo>
                    <a:pt x="381" y="0"/>
                  </a:lnTo>
                  <a:lnTo>
                    <a:pt x="1337" y="12"/>
                  </a:lnTo>
                  <a:lnTo>
                    <a:pt x="1365" y="23"/>
                  </a:lnTo>
                  <a:lnTo>
                    <a:pt x="1375" y="50"/>
                  </a:lnTo>
                  <a:lnTo>
                    <a:pt x="1365" y="76"/>
                  </a:lnTo>
                  <a:lnTo>
                    <a:pt x="1337" y="88"/>
                  </a:lnTo>
                  <a:lnTo>
                    <a:pt x="860" y="76"/>
                  </a:lnTo>
                  <a:lnTo>
                    <a:pt x="381" y="65"/>
                  </a:lnTo>
                  <a:lnTo>
                    <a:pt x="194" y="63"/>
                  </a:lnTo>
                  <a:lnTo>
                    <a:pt x="12" y="40"/>
                  </a:lnTo>
                  <a:lnTo>
                    <a:pt x="0" y="21"/>
                  </a:lnTo>
                  <a:lnTo>
                    <a:pt x="18" y="10"/>
                  </a:lnTo>
                  <a:lnTo>
                    <a:pt x="18" y="10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41"/>
            <p:cNvSpPr>
              <a:spLocks noChangeAspect="1"/>
            </p:cNvSpPr>
            <p:nvPr/>
          </p:nvSpPr>
          <p:spPr bwMode="auto">
            <a:xfrm>
              <a:off x="1483" y="1536"/>
              <a:ext cx="86" cy="25"/>
            </a:xfrm>
            <a:custGeom>
              <a:avLst/>
              <a:gdLst>
                <a:gd name="T0" fmla="*/ 27 w 261"/>
                <a:gd name="T1" fmla="*/ 40 h 95"/>
                <a:gd name="T2" fmla="*/ 103 w 261"/>
                <a:gd name="T3" fmla="*/ 25 h 95"/>
                <a:gd name="T4" fmla="*/ 242 w 261"/>
                <a:gd name="T5" fmla="*/ 0 h 95"/>
                <a:gd name="T6" fmla="*/ 261 w 261"/>
                <a:gd name="T7" fmla="*/ 8 h 95"/>
                <a:gd name="T8" fmla="*/ 251 w 261"/>
                <a:gd name="T9" fmla="*/ 29 h 95"/>
                <a:gd name="T10" fmla="*/ 185 w 261"/>
                <a:gd name="T11" fmla="*/ 59 h 95"/>
                <a:gd name="T12" fmla="*/ 120 w 261"/>
                <a:gd name="T13" fmla="*/ 91 h 95"/>
                <a:gd name="T14" fmla="*/ 27 w 261"/>
                <a:gd name="T15" fmla="*/ 95 h 95"/>
                <a:gd name="T16" fmla="*/ 0 w 261"/>
                <a:gd name="T17" fmla="*/ 68 h 95"/>
                <a:gd name="T18" fmla="*/ 6 w 261"/>
                <a:gd name="T19" fmla="*/ 49 h 95"/>
                <a:gd name="T20" fmla="*/ 27 w 261"/>
                <a:gd name="T21" fmla="*/ 40 h 95"/>
                <a:gd name="T22" fmla="*/ 27 w 261"/>
                <a:gd name="T23" fmla="*/ 40 h 95"/>
                <a:gd name="T24" fmla="*/ 27 w 261"/>
                <a:gd name="T25" fmla="*/ 4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1" h="95">
                  <a:moveTo>
                    <a:pt x="27" y="40"/>
                  </a:moveTo>
                  <a:lnTo>
                    <a:pt x="103" y="25"/>
                  </a:lnTo>
                  <a:lnTo>
                    <a:pt x="242" y="0"/>
                  </a:lnTo>
                  <a:lnTo>
                    <a:pt x="261" y="8"/>
                  </a:lnTo>
                  <a:lnTo>
                    <a:pt x="251" y="29"/>
                  </a:lnTo>
                  <a:lnTo>
                    <a:pt x="185" y="59"/>
                  </a:lnTo>
                  <a:lnTo>
                    <a:pt x="120" y="91"/>
                  </a:lnTo>
                  <a:lnTo>
                    <a:pt x="27" y="95"/>
                  </a:lnTo>
                  <a:lnTo>
                    <a:pt x="0" y="68"/>
                  </a:lnTo>
                  <a:lnTo>
                    <a:pt x="6" y="49"/>
                  </a:lnTo>
                  <a:lnTo>
                    <a:pt x="27" y="40"/>
                  </a:lnTo>
                  <a:lnTo>
                    <a:pt x="27" y="40"/>
                  </a:lnTo>
                  <a:lnTo>
                    <a:pt x="27" y="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Freeform 42"/>
            <p:cNvSpPr>
              <a:spLocks noChangeAspect="1"/>
            </p:cNvSpPr>
            <p:nvPr/>
          </p:nvSpPr>
          <p:spPr bwMode="auto">
            <a:xfrm>
              <a:off x="1064" y="1541"/>
              <a:ext cx="70" cy="76"/>
            </a:xfrm>
            <a:custGeom>
              <a:avLst/>
              <a:gdLst>
                <a:gd name="T0" fmla="*/ 169 w 209"/>
                <a:gd name="T1" fmla="*/ 19 h 283"/>
                <a:gd name="T2" fmla="*/ 209 w 209"/>
                <a:gd name="T3" fmla="*/ 99 h 283"/>
                <a:gd name="T4" fmla="*/ 207 w 209"/>
                <a:gd name="T5" fmla="*/ 124 h 283"/>
                <a:gd name="T6" fmla="*/ 175 w 209"/>
                <a:gd name="T7" fmla="*/ 184 h 283"/>
                <a:gd name="T8" fmla="*/ 133 w 209"/>
                <a:gd name="T9" fmla="*/ 226 h 283"/>
                <a:gd name="T10" fmla="*/ 80 w 209"/>
                <a:gd name="T11" fmla="*/ 257 h 283"/>
                <a:gd name="T12" fmla="*/ 21 w 209"/>
                <a:gd name="T13" fmla="*/ 283 h 283"/>
                <a:gd name="T14" fmla="*/ 0 w 209"/>
                <a:gd name="T15" fmla="*/ 276 h 283"/>
                <a:gd name="T16" fmla="*/ 8 w 209"/>
                <a:gd name="T17" fmla="*/ 257 h 283"/>
                <a:gd name="T18" fmla="*/ 84 w 209"/>
                <a:gd name="T19" fmla="*/ 198 h 283"/>
                <a:gd name="T20" fmla="*/ 129 w 209"/>
                <a:gd name="T21" fmla="*/ 110 h 283"/>
                <a:gd name="T22" fmla="*/ 103 w 209"/>
                <a:gd name="T23" fmla="*/ 48 h 283"/>
                <a:gd name="T24" fmla="*/ 103 w 209"/>
                <a:gd name="T25" fmla="*/ 19 h 283"/>
                <a:gd name="T26" fmla="*/ 122 w 209"/>
                <a:gd name="T27" fmla="*/ 0 h 283"/>
                <a:gd name="T28" fmla="*/ 169 w 209"/>
                <a:gd name="T29" fmla="*/ 19 h 283"/>
                <a:gd name="T30" fmla="*/ 169 w 209"/>
                <a:gd name="T31" fmla="*/ 19 h 283"/>
                <a:gd name="T32" fmla="*/ 169 w 209"/>
                <a:gd name="T33" fmla="*/ 19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9" h="283">
                  <a:moveTo>
                    <a:pt x="169" y="19"/>
                  </a:moveTo>
                  <a:lnTo>
                    <a:pt x="209" y="99"/>
                  </a:lnTo>
                  <a:lnTo>
                    <a:pt x="207" y="124"/>
                  </a:lnTo>
                  <a:lnTo>
                    <a:pt x="175" y="184"/>
                  </a:lnTo>
                  <a:lnTo>
                    <a:pt x="133" y="226"/>
                  </a:lnTo>
                  <a:lnTo>
                    <a:pt x="80" y="257"/>
                  </a:lnTo>
                  <a:lnTo>
                    <a:pt x="21" y="283"/>
                  </a:lnTo>
                  <a:lnTo>
                    <a:pt x="0" y="276"/>
                  </a:lnTo>
                  <a:lnTo>
                    <a:pt x="8" y="257"/>
                  </a:lnTo>
                  <a:lnTo>
                    <a:pt x="84" y="198"/>
                  </a:lnTo>
                  <a:lnTo>
                    <a:pt x="129" y="110"/>
                  </a:lnTo>
                  <a:lnTo>
                    <a:pt x="103" y="48"/>
                  </a:lnTo>
                  <a:lnTo>
                    <a:pt x="103" y="19"/>
                  </a:lnTo>
                  <a:lnTo>
                    <a:pt x="122" y="0"/>
                  </a:lnTo>
                  <a:lnTo>
                    <a:pt x="169" y="19"/>
                  </a:lnTo>
                  <a:lnTo>
                    <a:pt x="169" y="19"/>
                  </a:lnTo>
                  <a:lnTo>
                    <a:pt x="169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Freeform 43"/>
            <p:cNvSpPr>
              <a:spLocks noChangeAspect="1"/>
            </p:cNvSpPr>
            <p:nvPr/>
          </p:nvSpPr>
          <p:spPr bwMode="auto">
            <a:xfrm>
              <a:off x="1024" y="1610"/>
              <a:ext cx="34" cy="35"/>
            </a:xfrm>
            <a:custGeom>
              <a:avLst/>
              <a:gdLst>
                <a:gd name="T0" fmla="*/ 29 w 101"/>
                <a:gd name="T1" fmla="*/ 122 h 130"/>
                <a:gd name="T2" fmla="*/ 0 w 101"/>
                <a:gd name="T3" fmla="*/ 80 h 130"/>
                <a:gd name="T4" fmla="*/ 4 w 101"/>
                <a:gd name="T5" fmla="*/ 57 h 130"/>
                <a:gd name="T6" fmla="*/ 38 w 101"/>
                <a:gd name="T7" fmla="*/ 25 h 130"/>
                <a:gd name="T8" fmla="*/ 78 w 101"/>
                <a:gd name="T9" fmla="*/ 0 h 130"/>
                <a:gd name="T10" fmla="*/ 101 w 101"/>
                <a:gd name="T11" fmla="*/ 6 h 130"/>
                <a:gd name="T12" fmla="*/ 95 w 101"/>
                <a:gd name="T13" fmla="*/ 29 h 130"/>
                <a:gd name="T14" fmla="*/ 54 w 101"/>
                <a:gd name="T15" fmla="*/ 76 h 130"/>
                <a:gd name="T16" fmla="*/ 61 w 101"/>
                <a:gd name="T17" fmla="*/ 105 h 130"/>
                <a:gd name="T18" fmla="*/ 54 w 101"/>
                <a:gd name="T19" fmla="*/ 130 h 130"/>
                <a:gd name="T20" fmla="*/ 29 w 101"/>
                <a:gd name="T21" fmla="*/ 122 h 130"/>
                <a:gd name="T22" fmla="*/ 29 w 101"/>
                <a:gd name="T23" fmla="*/ 122 h 130"/>
                <a:gd name="T24" fmla="*/ 29 w 101"/>
                <a:gd name="T25" fmla="*/ 12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1" h="130">
                  <a:moveTo>
                    <a:pt x="29" y="122"/>
                  </a:moveTo>
                  <a:lnTo>
                    <a:pt x="0" y="80"/>
                  </a:lnTo>
                  <a:lnTo>
                    <a:pt x="4" y="57"/>
                  </a:lnTo>
                  <a:lnTo>
                    <a:pt x="38" y="25"/>
                  </a:lnTo>
                  <a:lnTo>
                    <a:pt x="78" y="0"/>
                  </a:lnTo>
                  <a:lnTo>
                    <a:pt x="101" y="6"/>
                  </a:lnTo>
                  <a:lnTo>
                    <a:pt x="95" y="29"/>
                  </a:lnTo>
                  <a:lnTo>
                    <a:pt x="54" y="76"/>
                  </a:lnTo>
                  <a:lnTo>
                    <a:pt x="61" y="105"/>
                  </a:lnTo>
                  <a:lnTo>
                    <a:pt x="54" y="130"/>
                  </a:lnTo>
                  <a:lnTo>
                    <a:pt x="29" y="122"/>
                  </a:lnTo>
                  <a:lnTo>
                    <a:pt x="29" y="122"/>
                  </a:lnTo>
                  <a:lnTo>
                    <a:pt x="29" y="1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Freeform 44"/>
            <p:cNvSpPr>
              <a:spLocks noChangeAspect="1"/>
            </p:cNvSpPr>
            <p:nvPr/>
          </p:nvSpPr>
          <p:spPr bwMode="auto">
            <a:xfrm>
              <a:off x="1404" y="1539"/>
              <a:ext cx="101" cy="50"/>
            </a:xfrm>
            <a:custGeom>
              <a:avLst/>
              <a:gdLst>
                <a:gd name="T0" fmla="*/ 66 w 304"/>
                <a:gd name="T1" fmla="*/ 29 h 187"/>
                <a:gd name="T2" fmla="*/ 76 w 304"/>
                <a:gd name="T3" fmla="*/ 63 h 187"/>
                <a:gd name="T4" fmla="*/ 95 w 304"/>
                <a:gd name="T5" fmla="*/ 88 h 187"/>
                <a:gd name="T6" fmla="*/ 121 w 304"/>
                <a:gd name="T7" fmla="*/ 107 h 187"/>
                <a:gd name="T8" fmla="*/ 152 w 304"/>
                <a:gd name="T9" fmla="*/ 124 h 187"/>
                <a:gd name="T10" fmla="*/ 287 w 304"/>
                <a:gd name="T11" fmla="*/ 128 h 187"/>
                <a:gd name="T12" fmla="*/ 304 w 304"/>
                <a:gd name="T13" fmla="*/ 141 h 187"/>
                <a:gd name="T14" fmla="*/ 293 w 304"/>
                <a:gd name="T15" fmla="*/ 156 h 187"/>
                <a:gd name="T16" fmla="*/ 215 w 304"/>
                <a:gd name="T17" fmla="*/ 175 h 187"/>
                <a:gd name="T18" fmla="*/ 139 w 304"/>
                <a:gd name="T19" fmla="*/ 187 h 187"/>
                <a:gd name="T20" fmla="*/ 47 w 304"/>
                <a:gd name="T21" fmla="*/ 130 h 187"/>
                <a:gd name="T22" fmla="*/ 0 w 304"/>
                <a:gd name="T23" fmla="*/ 36 h 187"/>
                <a:gd name="T24" fmla="*/ 7 w 304"/>
                <a:gd name="T25" fmla="*/ 10 h 187"/>
                <a:gd name="T26" fmla="*/ 30 w 304"/>
                <a:gd name="T27" fmla="*/ 0 h 187"/>
                <a:gd name="T28" fmla="*/ 66 w 304"/>
                <a:gd name="T29" fmla="*/ 29 h 187"/>
                <a:gd name="T30" fmla="*/ 66 w 304"/>
                <a:gd name="T31" fmla="*/ 29 h 187"/>
                <a:gd name="T32" fmla="*/ 66 w 304"/>
                <a:gd name="T33" fmla="*/ 29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4" h="187">
                  <a:moveTo>
                    <a:pt x="66" y="29"/>
                  </a:moveTo>
                  <a:lnTo>
                    <a:pt x="76" y="63"/>
                  </a:lnTo>
                  <a:lnTo>
                    <a:pt x="95" y="88"/>
                  </a:lnTo>
                  <a:lnTo>
                    <a:pt x="121" y="107"/>
                  </a:lnTo>
                  <a:lnTo>
                    <a:pt x="152" y="124"/>
                  </a:lnTo>
                  <a:lnTo>
                    <a:pt x="287" y="128"/>
                  </a:lnTo>
                  <a:lnTo>
                    <a:pt x="304" y="141"/>
                  </a:lnTo>
                  <a:lnTo>
                    <a:pt x="293" y="156"/>
                  </a:lnTo>
                  <a:lnTo>
                    <a:pt x="215" y="175"/>
                  </a:lnTo>
                  <a:lnTo>
                    <a:pt x="139" y="187"/>
                  </a:lnTo>
                  <a:lnTo>
                    <a:pt x="47" y="130"/>
                  </a:lnTo>
                  <a:lnTo>
                    <a:pt x="0" y="36"/>
                  </a:lnTo>
                  <a:lnTo>
                    <a:pt x="7" y="10"/>
                  </a:lnTo>
                  <a:lnTo>
                    <a:pt x="30" y="0"/>
                  </a:lnTo>
                  <a:lnTo>
                    <a:pt x="66" y="29"/>
                  </a:lnTo>
                  <a:lnTo>
                    <a:pt x="66" y="29"/>
                  </a:lnTo>
                  <a:lnTo>
                    <a:pt x="66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Freeform 45"/>
            <p:cNvSpPr>
              <a:spLocks noChangeAspect="1"/>
            </p:cNvSpPr>
            <p:nvPr/>
          </p:nvSpPr>
          <p:spPr bwMode="auto">
            <a:xfrm>
              <a:off x="1519" y="1576"/>
              <a:ext cx="16" cy="45"/>
            </a:xfrm>
            <a:custGeom>
              <a:avLst/>
              <a:gdLst>
                <a:gd name="T0" fmla="*/ 43 w 49"/>
                <a:gd name="T1" fmla="*/ 17 h 167"/>
                <a:gd name="T2" fmla="*/ 49 w 49"/>
                <a:gd name="T3" fmla="*/ 71 h 167"/>
                <a:gd name="T4" fmla="*/ 40 w 49"/>
                <a:gd name="T5" fmla="*/ 152 h 167"/>
                <a:gd name="T6" fmla="*/ 24 w 49"/>
                <a:gd name="T7" fmla="*/ 167 h 167"/>
                <a:gd name="T8" fmla="*/ 9 w 49"/>
                <a:gd name="T9" fmla="*/ 152 h 167"/>
                <a:gd name="T10" fmla="*/ 0 w 49"/>
                <a:gd name="T11" fmla="*/ 71 h 167"/>
                <a:gd name="T12" fmla="*/ 5 w 49"/>
                <a:gd name="T13" fmla="*/ 17 h 167"/>
                <a:gd name="T14" fmla="*/ 24 w 49"/>
                <a:gd name="T15" fmla="*/ 0 h 167"/>
                <a:gd name="T16" fmla="*/ 43 w 49"/>
                <a:gd name="T17" fmla="*/ 17 h 167"/>
                <a:gd name="T18" fmla="*/ 43 w 49"/>
                <a:gd name="T19" fmla="*/ 17 h 167"/>
                <a:gd name="T20" fmla="*/ 43 w 49"/>
                <a:gd name="T21" fmla="*/ 1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167">
                  <a:moveTo>
                    <a:pt x="43" y="17"/>
                  </a:moveTo>
                  <a:lnTo>
                    <a:pt x="49" y="71"/>
                  </a:lnTo>
                  <a:lnTo>
                    <a:pt x="40" y="152"/>
                  </a:lnTo>
                  <a:lnTo>
                    <a:pt x="24" y="167"/>
                  </a:lnTo>
                  <a:lnTo>
                    <a:pt x="9" y="152"/>
                  </a:lnTo>
                  <a:lnTo>
                    <a:pt x="0" y="71"/>
                  </a:lnTo>
                  <a:lnTo>
                    <a:pt x="5" y="17"/>
                  </a:lnTo>
                  <a:lnTo>
                    <a:pt x="24" y="0"/>
                  </a:lnTo>
                  <a:lnTo>
                    <a:pt x="43" y="17"/>
                  </a:lnTo>
                  <a:lnTo>
                    <a:pt x="43" y="17"/>
                  </a:lnTo>
                  <a:lnTo>
                    <a:pt x="43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Freeform 46"/>
            <p:cNvSpPr>
              <a:spLocks noChangeAspect="1"/>
            </p:cNvSpPr>
            <p:nvPr/>
          </p:nvSpPr>
          <p:spPr bwMode="auto">
            <a:xfrm>
              <a:off x="1056" y="1484"/>
              <a:ext cx="21" cy="37"/>
            </a:xfrm>
            <a:custGeom>
              <a:avLst/>
              <a:gdLst>
                <a:gd name="T0" fmla="*/ 51 w 66"/>
                <a:gd name="T1" fmla="*/ 27 h 141"/>
                <a:gd name="T2" fmla="*/ 66 w 66"/>
                <a:gd name="T3" fmla="*/ 122 h 141"/>
                <a:gd name="T4" fmla="*/ 57 w 66"/>
                <a:gd name="T5" fmla="*/ 141 h 141"/>
                <a:gd name="T6" fmla="*/ 38 w 66"/>
                <a:gd name="T7" fmla="*/ 133 h 141"/>
                <a:gd name="T8" fmla="*/ 0 w 66"/>
                <a:gd name="T9" fmla="*/ 31 h 141"/>
                <a:gd name="T10" fmla="*/ 5 w 66"/>
                <a:gd name="T11" fmla="*/ 8 h 141"/>
                <a:gd name="T12" fmla="*/ 20 w 66"/>
                <a:gd name="T13" fmla="*/ 0 h 141"/>
                <a:gd name="T14" fmla="*/ 51 w 66"/>
                <a:gd name="T15" fmla="*/ 27 h 141"/>
                <a:gd name="T16" fmla="*/ 51 w 66"/>
                <a:gd name="T17" fmla="*/ 27 h 141"/>
                <a:gd name="T18" fmla="*/ 51 w 66"/>
                <a:gd name="T19" fmla="*/ 2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41">
                  <a:moveTo>
                    <a:pt x="51" y="27"/>
                  </a:moveTo>
                  <a:lnTo>
                    <a:pt x="66" y="122"/>
                  </a:lnTo>
                  <a:lnTo>
                    <a:pt x="57" y="141"/>
                  </a:lnTo>
                  <a:lnTo>
                    <a:pt x="38" y="133"/>
                  </a:lnTo>
                  <a:lnTo>
                    <a:pt x="0" y="31"/>
                  </a:lnTo>
                  <a:lnTo>
                    <a:pt x="5" y="8"/>
                  </a:lnTo>
                  <a:lnTo>
                    <a:pt x="20" y="0"/>
                  </a:lnTo>
                  <a:lnTo>
                    <a:pt x="51" y="27"/>
                  </a:lnTo>
                  <a:lnTo>
                    <a:pt x="51" y="27"/>
                  </a:lnTo>
                  <a:lnTo>
                    <a:pt x="51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Freeform 47"/>
            <p:cNvSpPr>
              <a:spLocks noChangeAspect="1"/>
            </p:cNvSpPr>
            <p:nvPr/>
          </p:nvSpPr>
          <p:spPr bwMode="auto">
            <a:xfrm>
              <a:off x="1058" y="1461"/>
              <a:ext cx="401" cy="32"/>
            </a:xfrm>
            <a:custGeom>
              <a:avLst/>
              <a:gdLst>
                <a:gd name="T0" fmla="*/ 2 w 1213"/>
                <a:gd name="T1" fmla="*/ 87 h 119"/>
                <a:gd name="T2" fmla="*/ 122 w 1213"/>
                <a:gd name="T3" fmla="*/ 74 h 119"/>
                <a:gd name="T4" fmla="*/ 616 w 1213"/>
                <a:gd name="T5" fmla="*/ 19 h 119"/>
                <a:gd name="T6" fmla="*/ 909 w 1213"/>
                <a:gd name="T7" fmla="*/ 0 h 119"/>
                <a:gd name="T8" fmla="*/ 1200 w 1213"/>
                <a:gd name="T9" fmla="*/ 5 h 119"/>
                <a:gd name="T10" fmla="*/ 1213 w 1213"/>
                <a:gd name="T11" fmla="*/ 21 h 119"/>
                <a:gd name="T12" fmla="*/ 1200 w 1213"/>
                <a:gd name="T13" fmla="*/ 36 h 119"/>
                <a:gd name="T14" fmla="*/ 593 w 1213"/>
                <a:gd name="T15" fmla="*/ 70 h 119"/>
                <a:gd name="T16" fmla="*/ 124 w 1213"/>
                <a:gd name="T17" fmla="*/ 114 h 119"/>
                <a:gd name="T18" fmla="*/ 25 w 1213"/>
                <a:gd name="T19" fmla="*/ 119 h 119"/>
                <a:gd name="T20" fmla="*/ 0 w 1213"/>
                <a:gd name="T21" fmla="*/ 106 h 119"/>
                <a:gd name="T22" fmla="*/ 2 w 1213"/>
                <a:gd name="T23" fmla="*/ 87 h 119"/>
                <a:gd name="T24" fmla="*/ 2 w 1213"/>
                <a:gd name="T25" fmla="*/ 87 h 119"/>
                <a:gd name="T26" fmla="*/ 2 w 1213"/>
                <a:gd name="T27" fmla="*/ 87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3" h="119">
                  <a:moveTo>
                    <a:pt x="2" y="87"/>
                  </a:moveTo>
                  <a:lnTo>
                    <a:pt x="122" y="74"/>
                  </a:lnTo>
                  <a:lnTo>
                    <a:pt x="616" y="19"/>
                  </a:lnTo>
                  <a:lnTo>
                    <a:pt x="909" y="0"/>
                  </a:lnTo>
                  <a:lnTo>
                    <a:pt x="1200" y="5"/>
                  </a:lnTo>
                  <a:lnTo>
                    <a:pt x="1213" y="21"/>
                  </a:lnTo>
                  <a:lnTo>
                    <a:pt x="1200" y="36"/>
                  </a:lnTo>
                  <a:lnTo>
                    <a:pt x="593" y="70"/>
                  </a:lnTo>
                  <a:lnTo>
                    <a:pt x="124" y="114"/>
                  </a:lnTo>
                  <a:lnTo>
                    <a:pt x="25" y="119"/>
                  </a:lnTo>
                  <a:lnTo>
                    <a:pt x="0" y="106"/>
                  </a:lnTo>
                  <a:lnTo>
                    <a:pt x="2" y="87"/>
                  </a:lnTo>
                  <a:lnTo>
                    <a:pt x="2" y="87"/>
                  </a:lnTo>
                  <a:lnTo>
                    <a:pt x="2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48"/>
            <p:cNvSpPr>
              <a:spLocks noChangeAspect="1"/>
            </p:cNvSpPr>
            <p:nvPr/>
          </p:nvSpPr>
          <p:spPr bwMode="auto">
            <a:xfrm>
              <a:off x="1448" y="1462"/>
              <a:ext cx="16" cy="43"/>
            </a:xfrm>
            <a:custGeom>
              <a:avLst/>
              <a:gdLst>
                <a:gd name="T0" fmla="*/ 47 w 47"/>
                <a:gd name="T1" fmla="*/ 25 h 160"/>
                <a:gd name="T2" fmla="*/ 38 w 47"/>
                <a:gd name="T3" fmla="*/ 147 h 160"/>
                <a:gd name="T4" fmla="*/ 23 w 47"/>
                <a:gd name="T5" fmla="*/ 160 h 160"/>
                <a:gd name="T6" fmla="*/ 8 w 47"/>
                <a:gd name="T7" fmla="*/ 147 h 160"/>
                <a:gd name="T8" fmla="*/ 0 w 47"/>
                <a:gd name="T9" fmla="*/ 25 h 160"/>
                <a:gd name="T10" fmla="*/ 8 w 47"/>
                <a:gd name="T11" fmla="*/ 6 h 160"/>
                <a:gd name="T12" fmla="*/ 23 w 47"/>
                <a:gd name="T13" fmla="*/ 0 h 160"/>
                <a:gd name="T14" fmla="*/ 47 w 47"/>
                <a:gd name="T15" fmla="*/ 25 h 160"/>
                <a:gd name="T16" fmla="*/ 47 w 47"/>
                <a:gd name="T17" fmla="*/ 25 h 160"/>
                <a:gd name="T18" fmla="*/ 47 w 47"/>
                <a:gd name="T19" fmla="*/ 25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" h="160">
                  <a:moveTo>
                    <a:pt x="47" y="25"/>
                  </a:moveTo>
                  <a:lnTo>
                    <a:pt x="38" y="147"/>
                  </a:lnTo>
                  <a:lnTo>
                    <a:pt x="23" y="160"/>
                  </a:lnTo>
                  <a:lnTo>
                    <a:pt x="8" y="147"/>
                  </a:lnTo>
                  <a:lnTo>
                    <a:pt x="0" y="25"/>
                  </a:lnTo>
                  <a:lnTo>
                    <a:pt x="8" y="6"/>
                  </a:lnTo>
                  <a:lnTo>
                    <a:pt x="23" y="0"/>
                  </a:lnTo>
                  <a:lnTo>
                    <a:pt x="47" y="25"/>
                  </a:lnTo>
                  <a:lnTo>
                    <a:pt x="47" y="25"/>
                  </a:lnTo>
                  <a:lnTo>
                    <a:pt x="47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49"/>
            <p:cNvSpPr>
              <a:spLocks noChangeAspect="1"/>
            </p:cNvSpPr>
            <p:nvPr/>
          </p:nvSpPr>
          <p:spPr bwMode="auto">
            <a:xfrm>
              <a:off x="1365" y="1479"/>
              <a:ext cx="15" cy="32"/>
            </a:xfrm>
            <a:custGeom>
              <a:avLst/>
              <a:gdLst>
                <a:gd name="T0" fmla="*/ 46 w 46"/>
                <a:gd name="T1" fmla="*/ 23 h 122"/>
                <a:gd name="T2" fmla="*/ 38 w 46"/>
                <a:gd name="T3" fmla="*/ 108 h 122"/>
                <a:gd name="T4" fmla="*/ 23 w 46"/>
                <a:gd name="T5" fmla="*/ 122 h 122"/>
                <a:gd name="T6" fmla="*/ 9 w 46"/>
                <a:gd name="T7" fmla="*/ 105 h 122"/>
                <a:gd name="T8" fmla="*/ 0 w 46"/>
                <a:gd name="T9" fmla="*/ 23 h 122"/>
                <a:gd name="T10" fmla="*/ 7 w 46"/>
                <a:gd name="T11" fmla="*/ 6 h 122"/>
                <a:gd name="T12" fmla="*/ 23 w 46"/>
                <a:gd name="T13" fmla="*/ 0 h 122"/>
                <a:gd name="T14" fmla="*/ 46 w 46"/>
                <a:gd name="T15" fmla="*/ 23 h 122"/>
                <a:gd name="T16" fmla="*/ 46 w 46"/>
                <a:gd name="T17" fmla="*/ 23 h 122"/>
                <a:gd name="T18" fmla="*/ 46 w 46"/>
                <a:gd name="T19" fmla="*/ 2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122">
                  <a:moveTo>
                    <a:pt x="46" y="23"/>
                  </a:moveTo>
                  <a:lnTo>
                    <a:pt x="38" y="108"/>
                  </a:lnTo>
                  <a:lnTo>
                    <a:pt x="23" y="122"/>
                  </a:lnTo>
                  <a:lnTo>
                    <a:pt x="9" y="105"/>
                  </a:lnTo>
                  <a:lnTo>
                    <a:pt x="0" y="23"/>
                  </a:lnTo>
                  <a:lnTo>
                    <a:pt x="7" y="6"/>
                  </a:lnTo>
                  <a:lnTo>
                    <a:pt x="23" y="0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50"/>
            <p:cNvSpPr>
              <a:spLocks noChangeAspect="1"/>
            </p:cNvSpPr>
            <p:nvPr/>
          </p:nvSpPr>
          <p:spPr bwMode="auto">
            <a:xfrm>
              <a:off x="1289" y="1478"/>
              <a:ext cx="20" cy="33"/>
            </a:xfrm>
            <a:custGeom>
              <a:avLst/>
              <a:gdLst>
                <a:gd name="T0" fmla="*/ 57 w 57"/>
                <a:gd name="T1" fmla="*/ 17 h 122"/>
                <a:gd name="T2" fmla="*/ 47 w 57"/>
                <a:gd name="T3" fmla="*/ 97 h 122"/>
                <a:gd name="T4" fmla="*/ 32 w 57"/>
                <a:gd name="T5" fmla="*/ 122 h 122"/>
                <a:gd name="T6" fmla="*/ 17 w 57"/>
                <a:gd name="T7" fmla="*/ 103 h 122"/>
                <a:gd name="T8" fmla="*/ 0 w 57"/>
                <a:gd name="T9" fmla="*/ 15 h 122"/>
                <a:gd name="T10" fmla="*/ 9 w 57"/>
                <a:gd name="T11" fmla="*/ 2 h 122"/>
                <a:gd name="T12" fmla="*/ 28 w 57"/>
                <a:gd name="T13" fmla="*/ 0 h 122"/>
                <a:gd name="T14" fmla="*/ 57 w 57"/>
                <a:gd name="T15" fmla="*/ 17 h 122"/>
                <a:gd name="T16" fmla="*/ 57 w 57"/>
                <a:gd name="T17" fmla="*/ 17 h 122"/>
                <a:gd name="T18" fmla="*/ 57 w 57"/>
                <a:gd name="T19" fmla="*/ 17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122">
                  <a:moveTo>
                    <a:pt x="57" y="17"/>
                  </a:moveTo>
                  <a:lnTo>
                    <a:pt x="47" y="97"/>
                  </a:lnTo>
                  <a:lnTo>
                    <a:pt x="32" y="122"/>
                  </a:lnTo>
                  <a:lnTo>
                    <a:pt x="17" y="103"/>
                  </a:lnTo>
                  <a:lnTo>
                    <a:pt x="0" y="15"/>
                  </a:lnTo>
                  <a:lnTo>
                    <a:pt x="9" y="2"/>
                  </a:lnTo>
                  <a:lnTo>
                    <a:pt x="28" y="0"/>
                  </a:lnTo>
                  <a:lnTo>
                    <a:pt x="57" y="17"/>
                  </a:lnTo>
                  <a:lnTo>
                    <a:pt x="57" y="17"/>
                  </a:lnTo>
                  <a:lnTo>
                    <a:pt x="57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Freeform 51"/>
            <p:cNvSpPr>
              <a:spLocks noChangeAspect="1"/>
            </p:cNvSpPr>
            <p:nvPr/>
          </p:nvSpPr>
          <p:spPr bwMode="auto">
            <a:xfrm>
              <a:off x="1203" y="1476"/>
              <a:ext cx="18" cy="34"/>
            </a:xfrm>
            <a:custGeom>
              <a:avLst/>
              <a:gdLst>
                <a:gd name="T0" fmla="*/ 54 w 54"/>
                <a:gd name="T1" fmla="*/ 24 h 127"/>
                <a:gd name="T2" fmla="*/ 48 w 54"/>
                <a:gd name="T3" fmla="*/ 104 h 127"/>
                <a:gd name="T4" fmla="*/ 31 w 54"/>
                <a:gd name="T5" fmla="*/ 127 h 127"/>
                <a:gd name="T6" fmla="*/ 12 w 54"/>
                <a:gd name="T7" fmla="*/ 108 h 127"/>
                <a:gd name="T8" fmla="*/ 0 w 54"/>
                <a:gd name="T9" fmla="*/ 24 h 127"/>
                <a:gd name="T10" fmla="*/ 8 w 54"/>
                <a:gd name="T11" fmla="*/ 7 h 127"/>
                <a:gd name="T12" fmla="*/ 27 w 54"/>
                <a:gd name="T13" fmla="*/ 0 h 127"/>
                <a:gd name="T14" fmla="*/ 54 w 54"/>
                <a:gd name="T15" fmla="*/ 24 h 127"/>
                <a:gd name="T16" fmla="*/ 54 w 54"/>
                <a:gd name="T17" fmla="*/ 24 h 127"/>
                <a:gd name="T18" fmla="*/ 54 w 54"/>
                <a:gd name="T19" fmla="*/ 2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127">
                  <a:moveTo>
                    <a:pt x="54" y="24"/>
                  </a:moveTo>
                  <a:lnTo>
                    <a:pt x="48" y="104"/>
                  </a:lnTo>
                  <a:lnTo>
                    <a:pt x="31" y="127"/>
                  </a:lnTo>
                  <a:lnTo>
                    <a:pt x="12" y="108"/>
                  </a:lnTo>
                  <a:lnTo>
                    <a:pt x="0" y="24"/>
                  </a:lnTo>
                  <a:lnTo>
                    <a:pt x="8" y="7"/>
                  </a:lnTo>
                  <a:lnTo>
                    <a:pt x="27" y="0"/>
                  </a:lnTo>
                  <a:lnTo>
                    <a:pt x="54" y="24"/>
                  </a:lnTo>
                  <a:lnTo>
                    <a:pt x="54" y="24"/>
                  </a:lnTo>
                  <a:lnTo>
                    <a:pt x="54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Freeform 52"/>
            <p:cNvSpPr>
              <a:spLocks noChangeAspect="1"/>
            </p:cNvSpPr>
            <p:nvPr/>
          </p:nvSpPr>
          <p:spPr bwMode="auto">
            <a:xfrm>
              <a:off x="1127" y="1480"/>
              <a:ext cx="19" cy="36"/>
            </a:xfrm>
            <a:custGeom>
              <a:avLst/>
              <a:gdLst>
                <a:gd name="T0" fmla="*/ 57 w 57"/>
                <a:gd name="T1" fmla="*/ 21 h 137"/>
                <a:gd name="T2" fmla="*/ 54 w 57"/>
                <a:gd name="T3" fmla="*/ 59 h 137"/>
                <a:gd name="T4" fmla="*/ 54 w 57"/>
                <a:gd name="T5" fmla="*/ 122 h 137"/>
                <a:gd name="T6" fmla="*/ 38 w 57"/>
                <a:gd name="T7" fmla="*/ 137 h 137"/>
                <a:gd name="T8" fmla="*/ 23 w 57"/>
                <a:gd name="T9" fmla="*/ 122 h 137"/>
                <a:gd name="T10" fmla="*/ 8 w 57"/>
                <a:gd name="T11" fmla="*/ 63 h 137"/>
                <a:gd name="T12" fmla="*/ 0 w 57"/>
                <a:gd name="T13" fmla="*/ 19 h 137"/>
                <a:gd name="T14" fmla="*/ 8 w 57"/>
                <a:gd name="T15" fmla="*/ 4 h 137"/>
                <a:gd name="T16" fmla="*/ 29 w 57"/>
                <a:gd name="T17" fmla="*/ 0 h 137"/>
                <a:gd name="T18" fmla="*/ 57 w 57"/>
                <a:gd name="T19" fmla="*/ 21 h 137"/>
                <a:gd name="T20" fmla="*/ 57 w 57"/>
                <a:gd name="T21" fmla="*/ 21 h 137"/>
                <a:gd name="T22" fmla="*/ 57 w 57"/>
                <a:gd name="T23" fmla="*/ 2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" h="137">
                  <a:moveTo>
                    <a:pt x="57" y="21"/>
                  </a:moveTo>
                  <a:lnTo>
                    <a:pt x="54" y="59"/>
                  </a:lnTo>
                  <a:lnTo>
                    <a:pt x="54" y="122"/>
                  </a:lnTo>
                  <a:lnTo>
                    <a:pt x="38" y="137"/>
                  </a:lnTo>
                  <a:lnTo>
                    <a:pt x="23" y="122"/>
                  </a:lnTo>
                  <a:lnTo>
                    <a:pt x="8" y="63"/>
                  </a:lnTo>
                  <a:lnTo>
                    <a:pt x="0" y="19"/>
                  </a:lnTo>
                  <a:lnTo>
                    <a:pt x="8" y="4"/>
                  </a:lnTo>
                  <a:lnTo>
                    <a:pt x="29" y="0"/>
                  </a:lnTo>
                  <a:lnTo>
                    <a:pt x="57" y="21"/>
                  </a:lnTo>
                  <a:lnTo>
                    <a:pt x="57" y="21"/>
                  </a:lnTo>
                  <a:lnTo>
                    <a:pt x="57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Freeform 53"/>
            <p:cNvSpPr>
              <a:spLocks noChangeAspect="1"/>
            </p:cNvSpPr>
            <p:nvPr/>
          </p:nvSpPr>
          <p:spPr bwMode="auto">
            <a:xfrm>
              <a:off x="1348" y="1024"/>
              <a:ext cx="145" cy="50"/>
            </a:xfrm>
            <a:custGeom>
              <a:avLst/>
              <a:gdLst>
                <a:gd name="T0" fmla="*/ 17 w 437"/>
                <a:gd name="T1" fmla="*/ 0 h 184"/>
                <a:gd name="T2" fmla="*/ 245 w 437"/>
                <a:gd name="T3" fmla="*/ 9 h 184"/>
                <a:gd name="T4" fmla="*/ 342 w 437"/>
                <a:gd name="T5" fmla="*/ 44 h 184"/>
                <a:gd name="T6" fmla="*/ 420 w 437"/>
                <a:gd name="T7" fmla="*/ 116 h 184"/>
                <a:gd name="T8" fmla="*/ 431 w 437"/>
                <a:gd name="T9" fmla="*/ 139 h 184"/>
                <a:gd name="T10" fmla="*/ 437 w 437"/>
                <a:gd name="T11" fmla="*/ 165 h 184"/>
                <a:gd name="T12" fmla="*/ 422 w 437"/>
                <a:gd name="T13" fmla="*/ 184 h 184"/>
                <a:gd name="T14" fmla="*/ 376 w 437"/>
                <a:gd name="T15" fmla="*/ 173 h 184"/>
                <a:gd name="T16" fmla="*/ 361 w 437"/>
                <a:gd name="T17" fmla="*/ 154 h 184"/>
                <a:gd name="T18" fmla="*/ 330 w 437"/>
                <a:gd name="T19" fmla="*/ 116 h 184"/>
                <a:gd name="T20" fmla="*/ 294 w 437"/>
                <a:gd name="T21" fmla="*/ 85 h 184"/>
                <a:gd name="T22" fmla="*/ 254 w 437"/>
                <a:gd name="T23" fmla="*/ 64 h 184"/>
                <a:gd name="T24" fmla="*/ 212 w 437"/>
                <a:gd name="T25" fmla="*/ 49 h 184"/>
                <a:gd name="T26" fmla="*/ 17 w 437"/>
                <a:gd name="T27" fmla="*/ 30 h 184"/>
                <a:gd name="T28" fmla="*/ 0 w 437"/>
                <a:gd name="T29" fmla="*/ 15 h 184"/>
                <a:gd name="T30" fmla="*/ 17 w 437"/>
                <a:gd name="T31" fmla="*/ 0 h 184"/>
                <a:gd name="T32" fmla="*/ 17 w 437"/>
                <a:gd name="T33" fmla="*/ 0 h 184"/>
                <a:gd name="T34" fmla="*/ 17 w 437"/>
                <a:gd name="T35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37" h="184">
                  <a:moveTo>
                    <a:pt x="17" y="0"/>
                  </a:moveTo>
                  <a:lnTo>
                    <a:pt x="245" y="9"/>
                  </a:lnTo>
                  <a:lnTo>
                    <a:pt x="342" y="44"/>
                  </a:lnTo>
                  <a:lnTo>
                    <a:pt x="420" y="116"/>
                  </a:lnTo>
                  <a:lnTo>
                    <a:pt x="431" y="139"/>
                  </a:lnTo>
                  <a:lnTo>
                    <a:pt x="437" y="165"/>
                  </a:lnTo>
                  <a:lnTo>
                    <a:pt x="422" y="184"/>
                  </a:lnTo>
                  <a:lnTo>
                    <a:pt x="376" y="173"/>
                  </a:lnTo>
                  <a:lnTo>
                    <a:pt x="361" y="154"/>
                  </a:lnTo>
                  <a:lnTo>
                    <a:pt x="330" y="116"/>
                  </a:lnTo>
                  <a:lnTo>
                    <a:pt x="294" y="85"/>
                  </a:lnTo>
                  <a:lnTo>
                    <a:pt x="254" y="64"/>
                  </a:lnTo>
                  <a:lnTo>
                    <a:pt x="212" y="49"/>
                  </a:lnTo>
                  <a:lnTo>
                    <a:pt x="17" y="30"/>
                  </a:lnTo>
                  <a:lnTo>
                    <a:pt x="0" y="1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Freeform 54"/>
            <p:cNvSpPr>
              <a:spLocks noChangeAspect="1"/>
            </p:cNvSpPr>
            <p:nvPr/>
          </p:nvSpPr>
          <p:spPr bwMode="auto">
            <a:xfrm>
              <a:off x="946" y="1177"/>
              <a:ext cx="116" cy="265"/>
            </a:xfrm>
            <a:custGeom>
              <a:avLst/>
              <a:gdLst>
                <a:gd name="T0" fmla="*/ 66 w 349"/>
                <a:gd name="T1" fmla="*/ 30 h 992"/>
                <a:gd name="T2" fmla="*/ 80 w 349"/>
                <a:gd name="T3" fmla="*/ 152 h 992"/>
                <a:gd name="T4" fmla="*/ 100 w 349"/>
                <a:gd name="T5" fmla="*/ 276 h 992"/>
                <a:gd name="T6" fmla="*/ 140 w 349"/>
                <a:gd name="T7" fmla="*/ 367 h 992"/>
                <a:gd name="T8" fmla="*/ 235 w 349"/>
                <a:gd name="T9" fmla="*/ 605 h 992"/>
                <a:gd name="T10" fmla="*/ 289 w 349"/>
                <a:gd name="T11" fmla="*/ 762 h 992"/>
                <a:gd name="T12" fmla="*/ 349 w 349"/>
                <a:gd name="T13" fmla="*/ 943 h 992"/>
                <a:gd name="T14" fmla="*/ 348 w 349"/>
                <a:gd name="T15" fmla="*/ 975 h 992"/>
                <a:gd name="T16" fmla="*/ 323 w 349"/>
                <a:gd name="T17" fmla="*/ 992 h 992"/>
                <a:gd name="T18" fmla="*/ 294 w 349"/>
                <a:gd name="T19" fmla="*/ 992 h 992"/>
                <a:gd name="T20" fmla="*/ 273 w 349"/>
                <a:gd name="T21" fmla="*/ 968 h 992"/>
                <a:gd name="T22" fmla="*/ 218 w 349"/>
                <a:gd name="T23" fmla="*/ 785 h 992"/>
                <a:gd name="T24" fmla="*/ 180 w 349"/>
                <a:gd name="T25" fmla="*/ 622 h 992"/>
                <a:gd name="T26" fmla="*/ 70 w 349"/>
                <a:gd name="T27" fmla="*/ 283 h 992"/>
                <a:gd name="T28" fmla="*/ 30 w 349"/>
                <a:gd name="T29" fmla="*/ 158 h 992"/>
                <a:gd name="T30" fmla="*/ 0 w 349"/>
                <a:gd name="T31" fmla="*/ 32 h 992"/>
                <a:gd name="T32" fmla="*/ 9 w 349"/>
                <a:gd name="T33" fmla="*/ 8 h 992"/>
                <a:gd name="T34" fmla="*/ 32 w 349"/>
                <a:gd name="T35" fmla="*/ 0 h 992"/>
                <a:gd name="T36" fmla="*/ 66 w 349"/>
                <a:gd name="T37" fmla="*/ 30 h 992"/>
                <a:gd name="T38" fmla="*/ 66 w 349"/>
                <a:gd name="T39" fmla="*/ 30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992">
                  <a:moveTo>
                    <a:pt x="66" y="30"/>
                  </a:moveTo>
                  <a:lnTo>
                    <a:pt x="80" y="152"/>
                  </a:lnTo>
                  <a:lnTo>
                    <a:pt x="100" y="276"/>
                  </a:lnTo>
                  <a:lnTo>
                    <a:pt x="140" y="367"/>
                  </a:lnTo>
                  <a:lnTo>
                    <a:pt x="235" y="605"/>
                  </a:lnTo>
                  <a:lnTo>
                    <a:pt x="289" y="762"/>
                  </a:lnTo>
                  <a:lnTo>
                    <a:pt x="349" y="943"/>
                  </a:lnTo>
                  <a:lnTo>
                    <a:pt x="348" y="975"/>
                  </a:lnTo>
                  <a:lnTo>
                    <a:pt x="323" y="992"/>
                  </a:lnTo>
                  <a:lnTo>
                    <a:pt x="294" y="992"/>
                  </a:lnTo>
                  <a:lnTo>
                    <a:pt x="273" y="968"/>
                  </a:lnTo>
                  <a:lnTo>
                    <a:pt x="218" y="785"/>
                  </a:lnTo>
                  <a:lnTo>
                    <a:pt x="180" y="622"/>
                  </a:lnTo>
                  <a:lnTo>
                    <a:pt x="70" y="283"/>
                  </a:lnTo>
                  <a:lnTo>
                    <a:pt x="30" y="158"/>
                  </a:lnTo>
                  <a:lnTo>
                    <a:pt x="0" y="32"/>
                  </a:lnTo>
                  <a:lnTo>
                    <a:pt x="9" y="8"/>
                  </a:lnTo>
                  <a:lnTo>
                    <a:pt x="32" y="0"/>
                  </a:lnTo>
                  <a:lnTo>
                    <a:pt x="66" y="30"/>
                  </a:lnTo>
                  <a:lnTo>
                    <a:pt x="66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Freeform 55"/>
            <p:cNvSpPr>
              <a:spLocks noChangeAspect="1"/>
            </p:cNvSpPr>
            <p:nvPr/>
          </p:nvSpPr>
          <p:spPr bwMode="auto">
            <a:xfrm>
              <a:off x="1061" y="1403"/>
              <a:ext cx="413" cy="49"/>
            </a:xfrm>
            <a:custGeom>
              <a:avLst/>
              <a:gdLst>
                <a:gd name="T0" fmla="*/ 38 w 1247"/>
                <a:gd name="T1" fmla="*/ 133 h 182"/>
                <a:gd name="T2" fmla="*/ 264 w 1247"/>
                <a:gd name="T3" fmla="*/ 102 h 182"/>
                <a:gd name="T4" fmla="*/ 477 w 1247"/>
                <a:gd name="T5" fmla="*/ 83 h 182"/>
                <a:gd name="T6" fmla="*/ 842 w 1247"/>
                <a:gd name="T7" fmla="*/ 34 h 182"/>
                <a:gd name="T8" fmla="*/ 1013 w 1247"/>
                <a:gd name="T9" fmla="*/ 11 h 182"/>
                <a:gd name="T10" fmla="*/ 1207 w 1247"/>
                <a:gd name="T11" fmla="*/ 0 h 182"/>
                <a:gd name="T12" fmla="*/ 1237 w 1247"/>
                <a:gd name="T13" fmla="*/ 13 h 182"/>
                <a:gd name="T14" fmla="*/ 1247 w 1247"/>
                <a:gd name="T15" fmla="*/ 38 h 182"/>
                <a:gd name="T16" fmla="*/ 1237 w 1247"/>
                <a:gd name="T17" fmla="*/ 64 h 182"/>
                <a:gd name="T18" fmla="*/ 1207 w 1247"/>
                <a:gd name="T19" fmla="*/ 76 h 182"/>
                <a:gd name="T20" fmla="*/ 846 w 1247"/>
                <a:gd name="T21" fmla="*/ 104 h 182"/>
                <a:gd name="T22" fmla="*/ 676 w 1247"/>
                <a:gd name="T23" fmla="*/ 129 h 182"/>
                <a:gd name="T24" fmla="*/ 483 w 1247"/>
                <a:gd name="T25" fmla="*/ 148 h 182"/>
                <a:gd name="T26" fmla="*/ 0 w 1247"/>
                <a:gd name="T27" fmla="*/ 182 h 182"/>
                <a:gd name="T28" fmla="*/ 3 w 1247"/>
                <a:gd name="T29" fmla="*/ 161 h 182"/>
                <a:gd name="T30" fmla="*/ 38 w 1247"/>
                <a:gd name="T31" fmla="*/ 133 h 182"/>
                <a:gd name="T32" fmla="*/ 38 w 1247"/>
                <a:gd name="T33" fmla="*/ 133 h 182"/>
                <a:gd name="T34" fmla="*/ 38 w 1247"/>
                <a:gd name="T35" fmla="*/ 133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47" h="182">
                  <a:moveTo>
                    <a:pt x="38" y="133"/>
                  </a:moveTo>
                  <a:lnTo>
                    <a:pt x="264" y="102"/>
                  </a:lnTo>
                  <a:lnTo>
                    <a:pt x="477" y="83"/>
                  </a:lnTo>
                  <a:lnTo>
                    <a:pt x="842" y="34"/>
                  </a:lnTo>
                  <a:lnTo>
                    <a:pt x="1013" y="11"/>
                  </a:lnTo>
                  <a:lnTo>
                    <a:pt x="1207" y="0"/>
                  </a:lnTo>
                  <a:lnTo>
                    <a:pt x="1237" y="13"/>
                  </a:lnTo>
                  <a:lnTo>
                    <a:pt x="1247" y="38"/>
                  </a:lnTo>
                  <a:lnTo>
                    <a:pt x="1237" y="64"/>
                  </a:lnTo>
                  <a:lnTo>
                    <a:pt x="1207" y="76"/>
                  </a:lnTo>
                  <a:lnTo>
                    <a:pt x="846" y="104"/>
                  </a:lnTo>
                  <a:lnTo>
                    <a:pt x="676" y="129"/>
                  </a:lnTo>
                  <a:lnTo>
                    <a:pt x="483" y="148"/>
                  </a:lnTo>
                  <a:lnTo>
                    <a:pt x="0" y="182"/>
                  </a:lnTo>
                  <a:lnTo>
                    <a:pt x="3" y="161"/>
                  </a:lnTo>
                  <a:lnTo>
                    <a:pt x="38" y="133"/>
                  </a:lnTo>
                  <a:lnTo>
                    <a:pt x="38" y="133"/>
                  </a:lnTo>
                  <a:lnTo>
                    <a:pt x="38" y="1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Freeform 56"/>
            <p:cNvSpPr>
              <a:spLocks noChangeAspect="1"/>
            </p:cNvSpPr>
            <p:nvPr/>
          </p:nvSpPr>
          <p:spPr bwMode="auto">
            <a:xfrm>
              <a:off x="1447" y="1011"/>
              <a:ext cx="86" cy="413"/>
            </a:xfrm>
            <a:custGeom>
              <a:avLst/>
              <a:gdLst>
                <a:gd name="T0" fmla="*/ 243 w 259"/>
                <a:gd name="T1" fmla="*/ 21 h 1546"/>
                <a:gd name="T2" fmla="*/ 259 w 259"/>
                <a:gd name="T3" fmla="*/ 166 h 1546"/>
                <a:gd name="T4" fmla="*/ 247 w 259"/>
                <a:gd name="T5" fmla="*/ 398 h 1546"/>
                <a:gd name="T6" fmla="*/ 219 w 259"/>
                <a:gd name="T7" fmla="*/ 597 h 1546"/>
                <a:gd name="T8" fmla="*/ 181 w 259"/>
                <a:gd name="T9" fmla="*/ 797 h 1546"/>
                <a:gd name="T10" fmla="*/ 139 w 259"/>
                <a:gd name="T11" fmla="*/ 1031 h 1546"/>
                <a:gd name="T12" fmla="*/ 108 w 259"/>
                <a:gd name="T13" fmla="*/ 1278 h 1546"/>
                <a:gd name="T14" fmla="*/ 97 w 259"/>
                <a:gd name="T15" fmla="*/ 1396 h 1546"/>
                <a:gd name="T16" fmla="*/ 76 w 259"/>
                <a:gd name="T17" fmla="*/ 1513 h 1546"/>
                <a:gd name="T18" fmla="*/ 61 w 259"/>
                <a:gd name="T19" fmla="*/ 1540 h 1546"/>
                <a:gd name="T20" fmla="*/ 32 w 259"/>
                <a:gd name="T21" fmla="*/ 1546 h 1546"/>
                <a:gd name="T22" fmla="*/ 0 w 259"/>
                <a:gd name="T23" fmla="*/ 1502 h 1546"/>
                <a:gd name="T24" fmla="*/ 27 w 259"/>
                <a:gd name="T25" fmla="*/ 1274 h 1546"/>
                <a:gd name="T26" fmla="*/ 61 w 259"/>
                <a:gd name="T27" fmla="*/ 1017 h 1546"/>
                <a:gd name="T28" fmla="*/ 84 w 259"/>
                <a:gd name="T29" fmla="*/ 896 h 1546"/>
                <a:gd name="T30" fmla="*/ 106 w 259"/>
                <a:gd name="T31" fmla="*/ 785 h 1546"/>
                <a:gd name="T32" fmla="*/ 152 w 259"/>
                <a:gd name="T33" fmla="*/ 584 h 1546"/>
                <a:gd name="T34" fmla="*/ 202 w 259"/>
                <a:gd name="T35" fmla="*/ 151 h 1546"/>
                <a:gd name="T36" fmla="*/ 184 w 259"/>
                <a:gd name="T37" fmla="*/ 65 h 1546"/>
                <a:gd name="T38" fmla="*/ 194 w 259"/>
                <a:gd name="T39" fmla="*/ 31 h 1546"/>
                <a:gd name="T40" fmla="*/ 215 w 259"/>
                <a:gd name="T41" fmla="*/ 6 h 1546"/>
                <a:gd name="T42" fmla="*/ 234 w 259"/>
                <a:gd name="T43" fmla="*/ 0 h 1546"/>
                <a:gd name="T44" fmla="*/ 243 w 259"/>
                <a:gd name="T45" fmla="*/ 21 h 1546"/>
                <a:gd name="T46" fmla="*/ 243 w 259"/>
                <a:gd name="T47" fmla="*/ 21 h 1546"/>
                <a:gd name="T48" fmla="*/ 243 w 259"/>
                <a:gd name="T49" fmla="*/ 21 h 1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9" h="1546">
                  <a:moveTo>
                    <a:pt x="243" y="21"/>
                  </a:moveTo>
                  <a:lnTo>
                    <a:pt x="259" y="166"/>
                  </a:lnTo>
                  <a:lnTo>
                    <a:pt x="247" y="398"/>
                  </a:lnTo>
                  <a:lnTo>
                    <a:pt x="219" y="597"/>
                  </a:lnTo>
                  <a:lnTo>
                    <a:pt x="181" y="797"/>
                  </a:lnTo>
                  <a:lnTo>
                    <a:pt x="139" y="1031"/>
                  </a:lnTo>
                  <a:lnTo>
                    <a:pt x="108" y="1278"/>
                  </a:lnTo>
                  <a:lnTo>
                    <a:pt x="97" y="1396"/>
                  </a:lnTo>
                  <a:lnTo>
                    <a:pt x="76" y="1513"/>
                  </a:lnTo>
                  <a:lnTo>
                    <a:pt x="61" y="1540"/>
                  </a:lnTo>
                  <a:lnTo>
                    <a:pt x="32" y="1546"/>
                  </a:lnTo>
                  <a:lnTo>
                    <a:pt x="0" y="1502"/>
                  </a:lnTo>
                  <a:lnTo>
                    <a:pt x="27" y="1274"/>
                  </a:lnTo>
                  <a:lnTo>
                    <a:pt x="61" y="1017"/>
                  </a:lnTo>
                  <a:lnTo>
                    <a:pt x="84" y="896"/>
                  </a:lnTo>
                  <a:lnTo>
                    <a:pt x="106" y="785"/>
                  </a:lnTo>
                  <a:lnTo>
                    <a:pt x="152" y="584"/>
                  </a:lnTo>
                  <a:lnTo>
                    <a:pt x="202" y="151"/>
                  </a:lnTo>
                  <a:lnTo>
                    <a:pt x="184" y="65"/>
                  </a:lnTo>
                  <a:lnTo>
                    <a:pt x="194" y="31"/>
                  </a:lnTo>
                  <a:lnTo>
                    <a:pt x="215" y="6"/>
                  </a:lnTo>
                  <a:lnTo>
                    <a:pt x="234" y="0"/>
                  </a:lnTo>
                  <a:lnTo>
                    <a:pt x="243" y="21"/>
                  </a:lnTo>
                  <a:lnTo>
                    <a:pt x="243" y="21"/>
                  </a:lnTo>
                  <a:lnTo>
                    <a:pt x="243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Freeform 57"/>
            <p:cNvSpPr>
              <a:spLocks noChangeAspect="1"/>
            </p:cNvSpPr>
            <p:nvPr/>
          </p:nvSpPr>
          <p:spPr bwMode="auto">
            <a:xfrm>
              <a:off x="679" y="1728"/>
              <a:ext cx="145" cy="135"/>
            </a:xfrm>
            <a:custGeom>
              <a:avLst/>
              <a:gdLst>
                <a:gd name="T0" fmla="*/ 439 w 439"/>
                <a:gd name="T1" fmla="*/ 20 h 503"/>
                <a:gd name="T2" fmla="*/ 325 w 439"/>
                <a:gd name="T3" fmla="*/ 134 h 503"/>
                <a:gd name="T4" fmla="*/ 235 w 439"/>
                <a:gd name="T5" fmla="*/ 245 h 503"/>
                <a:gd name="T6" fmla="*/ 150 w 439"/>
                <a:gd name="T7" fmla="*/ 361 h 503"/>
                <a:gd name="T8" fmla="*/ 55 w 439"/>
                <a:gd name="T9" fmla="*/ 490 h 503"/>
                <a:gd name="T10" fmla="*/ 30 w 439"/>
                <a:gd name="T11" fmla="*/ 503 h 503"/>
                <a:gd name="T12" fmla="*/ 5 w 439"/>
                <a:gd name="T13" fmla="*/ 496 h 503"/>
                <a:gd name="T14" fmla="*/ 0 w 439"/>
                <a:gd name="T15" fmla="*/ 446 h 503"/>
                <a:gd name="T16" fmla="*/ 100 w 439"/>
                <a:gd name="T17" fmla="*/ 321 h 503"/>
                <a:gd name="T18" fmla="*/ 197 w 439"/>
                <a:gd name="T19" fmla="*/ 214 h 503"/>
                <a:gd name="T20" fmla="*/ 300 w 439"/>
                <a:gd name="T21" fmla="*/ 112 h 503"/>
                <a:gd name="T22" fmla="*/ 418 w 439"/>
                <a:gd name="T23" fmla="*/ 0 h 503"/>
                <a:gd name="T24" fmla="*/ 439 w 439"/>
                <a:gd name="T25" fmla="*/ 0 h 503"/>
                <a:gd name="T26" fmla="*/ 439 w 439"/>
                <a:gd name="T27" fmla="*/ 20 h 503"/>
                <a:gd name="T28" fmla="*/ 439 w 439"/>
                <a:gd name="T29" fmla="*/ 20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9" h="503">
                  <a:moveTo>
                    <a:pt x="439" y="20"/>
                  </a:moveTo>
                  <a:lnTo>
                    <a:pt x="325" y="134"/>
                  </a:lnTo>
                  <a:lnTo>
                    <a:pt x="235" y="245"/>
                  </a:lnTo>
                  <a:lnTo>
                    <a:pt x="150" y="361"/>
                  </a:lnTo>
                  <a:lnTo>
                    <a:pt x="55" y="490"/>
                  </a:lnTo>
                  <a:lnTo>
                    <a:pt x="30" y="503"/>
                  </a:lnTo>
                  <a:lnTo>
                    <a:pt x="5" y="496"/>
                  </a:lnTo>
                  <a:lnTo>
                    <a:pt x="0" y="446"/>
                  </a:lnTo>
                  <a:lnTo>
                    <a:pt x="100" y="321"/>
                  </a:lnTo>
                  <a:lnTo>
                    <a:pt x="197" y="214"/>
                  </a:lnTo>
                  <a:lnTo>
                    <a:pt x="300" y="112"/>
                  </a:lnTo>
                  <a:lnTo>
                    <a:pt x="418" y="0"/>
                  </a:lnTo>
                  <a:lnTo>
                    <a:pt x="439" y="0"/>
                  </a:lnTo>
                  <a:lnTo>
                    <a:pt x="439" y="20"/>
                  </a:lnTo>
                  <a:lnTo>
                    <a:pt x="439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Freeform 58"/>
            <p:cNvSpPr>
              <a:spLocks noChangeAspect="1"/>
            </p:cNvSpPr>
            <p:nvPr/>
          </p:nvSpPr>
          <p:spPr bwMode="auto">
            <a:xfrm>
              <a:off x="672" y="1854"/>
              <a:ext cx="42" cy="47"/>
            </a:xfrm>
            <a:custGeom>
              <a:avLst/>
              <a:gdLst>
                <a:gd name="T0" fmla="*/ 64 w 127"/>
                <a:gd name="T1" fmla="*/ 15 h 179"/>
                <a:gd name="T2" fmla="*/ 123 w 127"/>
                <a:gd name="T3" fmla="*/ 135 h 179"/>
                <a:gd name="T4" fmla="*/ 127 w 127"/>
                <a:gd name="T5" fmla="*/ 162 h 179"/>
                <a:gd name="T6" fmla="*/ 112 w 127"/>
                <a:gd name="T7" fmla="*/ 179 h 179"/>
                <a:gd name="T8" fmla="*/ 68 w 127"/>
                <a:gd name="T9" fmla="*/ 167 h 179"/>
                <a:gd name="T10" fmla="*/ 2 w 127"/>
                <a:gd name="T11" fmla="*/ 48 h 179"/>
                <a:gd name="T12" fmla="*/ 0 w 127"/>
                <a:gd name="T13" fmla="*/ 19 h 179"/>
                <a:gd name="T14" fmla="*/ 17 w 127"/>
                <a:gd name="T15" fmla="*/ 0 h 179"/>
                <a:gd name="T16" fmla="*/ 64 w 127"/>
                <a:gd name="T17" fmla="*/ 15 h 179"/>
                <a:gd name="T18" fmla="*/ 64 w 127"/>
                <a:gd name="T19" fmla="*/ 15 h 179"/>
                <a:gd name="T20" fmla="*/ 64 w 127"/>
                <a:gd name="T21" fmla="*/ 1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7" h="179">
                  <a:moveTo>
                    <a:pt x="64" y="15"/>
                  </a:moveTo>
                  <a:lnTo>
                    <a:pt x="123" y="135"/>
                  </a:lnTo>
                  <a:lnTo>
                    <a:pt x="127" y="162"/>
                  </a:lnTo>
                  <a:lnTo>
                    <a:pt x="112" y="179"/>
                  </a:lnTo>
                  <a:lnTo>
                    <a:pt x="68" y="167"/>
                  </a:lnTo>
                  <a:lnTo>
                    <a:pt x="2" y="48"/>
                  </a:lnTo>
                  <a:lnTo>
                    <a:pt x="0" y="19"/>
                  </a:lnTo>
                  <a:lnTo>
                    <a:pt x="17" y="0"/>
                  </a:lnTo>
                  <a:lnTo>
                    <a:pt x="64" y="15"/>
                  </a:lnTo>
                  <a:lnTo>
                    <a:pt x="64" y="15"/>
                  </a:lnTo>
                  <a:lnTo>
                    <a:pt x="6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Freeform 59"/>
            <p:cNvSpPr>
              <a:spLocks noChangeAspect="1"/>
            </p:cNvSpPr>
            <p:nvPr/>
          </p:nvSpPr>
          <p:spPr bwMode="auto">
            <a:xfrm>
              <a:off x="946" y="1007"/>
              <a:ext cx="565" cy="125"/>
            </a:xfrm>
            <a:custGeom>
              <a:avLst/>
              <a:gdLst>
                <a:gd name="T0" fmla="*/ 1692 w 1705"/>
                <a:gd name="T1" fmla="*/ 31 h 468"/>
                <a:gd name="T2" fmla="*/ 1483 w 1705"/>
                <a:gd name="T3" fmla="*/ 61 h 468"/>
                <a:gd name="T4" fmla="*/ 1300 w 1705"/>
                <a:gd name="T5" fmla="*/ 86 h 468"/>
                <a:gd name="T6" fmla="*/ 912 w 1705"/>
                <a:gd name="T7" fmla="*/ 145 h 468"/>
                <a:gd name="T8" fmla="*/ 705 w 1705"/>
                <a:gd name="T9" fmla="*/ 198 h 468"/>
                <a:gd name="T10" fmla="*/ 504 w 1705"/>
                <a:gd name="T11" fmla="*/ 261 h 468"/>
                <a:gd name="T12" fmla="*/ 374 w 1705"/>
                <a:gd name="T13" fmla="*/ 295 h 468"/>
                <a:gd name="T14" fmla="*/ 262 w 1705"/>
                <a:gd name="T15" fmla="*/ 329 h 468"/>
                <a:gd name="T16" fmla="*/ 159 w 1705"/>
                <a:gd name="T17" fmla="*/ 378 h 468"/>
                <a:gd name="T18" fmla="*/ 57 w 1705"/>
                <a:gd name="T19" fmla="*/ 456 h 468"/>
                <a:gd name="T20" fmla="*/ 32 w 1705"/>
                <a:gd name="T21" fmla="*/ 468 h 468"/>
                <a:gd name="T22" fmla="*/ 9 w 1705"/>
                <a:gd name="T23" fmla="*/ 456 h 468"/>
                <a:gd name="T24" fmla="*/ 0 w 1705"/>
                <a:gd name="T25" fmla="*/ 435 h 468"/>
                <a:gd name="T26" fmla="*/ 9 w 1705"/>
                <a:gd name="T27" fmla="*/ 411 h 468"/>
                <a:gd name="T28" fmla="*/ 64 w 1705"/>
                <a:gd name="T29" fmla="*/ 363 h 468"/>
                <a:gd name="T30" fmla="*/ 118 w 1705"/>
                <a:gd name="T31" fmla="*/ 325 h 468"/>
                <a:gd name="T32" fmla="*/ 228 w 1705"/>
                <a:gd name="T33" fmla="*/ 272 h 468"/>
                <a:gd name="T34" fmla="*/ 348 w 1705"/>
                <a:gd name="T35" fmla="*/ 234 h 468"/>
                <a:gd name="T36" fmla="*/ 485 w 1705"/>
                <a:gd name="T37" fmla="*/ 198 h 468"/>
                <a:gd name="T38" fmla="*/ 690 w 1705"/>
                <a:gd name="T39" fmla="*/ 135 h 468"/>
                <a:gd name="T40" fmla="*/ 899 w 1705"/>
                <a:gd name="T41" fmla="*/ 84 h 468"/>
                <a:gd name="T42" fmla="*/ 1283 w 1705"/>
                <a:gd name="T43" fmla="*/ 21 h 468"/>
                <a:gd name="T44" fmla="*/ 1467 w 1705"/>
                <a:gd name="T45" fmla="*/ 6 h 468"/>
                <a:gd name="T46" fmla="*/ 1686 w 1705"/>
                <a:gd name="T47" fmla="*/ 0 h 468"/>
                <a:gd name="T48" fmla="*/ 1705 w 1705"/>
                <a:gd name="T49" fmla="*/ 13 h 468"/>
                <a:gd name="T50" fmla="*/ 1692 w 1705"/>
                <a:gd name="T51" fmla="*/ 31 h 468"/>
                <a:gd name="T52" fmla="*/ 1692 w 1705"/>
                <a:gd name="T53" fmla="*/ 3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05" h="468">
                  <a:moveTo>
                    <a:pt x="1692" y="31"/>
                  </a:moveTo>
                  <a:lnTo>
                    <a:pt x="1483" y="61"/>
                  </a:lnTo>
                  <a:lnTo>
                    <a:pt x="1300" y="86"/>
                  </a:lnTo>
                  <a:lnTo>
                    <a:pt x="912" y="145"/>
                  </a:lnTo>
                  <a:lnTo>
                    <a:pt x="705" y="198"/>
                  </a:lnTo>
                  <a:lnTo>
                    <a:pt x="504" y="261"/>
                  </a:lnTo>
                  <a:lnTo>
                    <a:pt x="374" y="295"/>
                  </a:lnTo>
                  <a:lnTo>
                    <a:pt x="262" y="329"/>
                  </a:lnTo>
                  <a:lnTo>
                    <a:pt x="159" y="378"/>
                  </a:lnTo>
                  <a:lnTo>
                    <a:pt x="57" y="456"/>
                  </a:lnTo>
                  <a:lnTo>
                    <a:pt x="32" y="468"/>
                  </a:lnTo>
                  <a:lnTo>
                    <a:pt x="9" y="456"/>
                  </a:lnTo>
                  <a:lnTo>
                    <a:pt x="0" y="435"/>
                  </a:lnTo>
                  <a:lnTo>
                    <a:pt x="9" y="411"/>
                  </a:lnTo>
                  <a:lnTo>
                    <a:pt x="64" y="363"/>
                  </a:lnTo>
                  <a:lnTo>
                    <a:pt x="118" y="325"/>
                  </a:lnTo>
                  <a:lnTo>
                    <a:pt x="228" y="272"/>
                  </a:lnTo>
                  <a:lnTo>
                    <a:pt x="348" y="234"/>
                  </a:lnTo>
                  <a:lnTo>
                    <a:pt x="485" y="198"/>
                  </a:lnTo>
                  <a:lnTo>
                    <a:pt x="690" y="135"/>
                  </a:lnTo>
                  <a:lnTo>
                    <a:pt x="899" y="84"/>
                  </a:lnTo>
                  <a:lnTo>
                    <a:pt x="1283" y="21"/>
                  </a:lnTo>
                  <a:lnTo>
                    <a:pt x="1467" y="6"/>
                  </a:lnTo>
                  <a:lnTo>
                    <a:pt x="1686" y="0"/>
                  </a:lnTo>
                  <a:lnTo>
                    <a:pt x="1705" y="13"/>
                  </a:lnTo>
                  <a:lnTo>
                    <a:pt x="1692" y="31"/>
                  </a:lnTo>
                  <a:lnTo>
                    <a:pt x="1692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Freeform 60"/>
            <p:cNvSpPr>
              <a:spLocks noChangeAspect="1"/>
            </p:cNvSpPr>
            <p:nvPr/>
          </p:nvSpPr>
          <p:spPr bwMode="auto">
            <a:xfrm>
              <a:off x="983" y="1044"/>
              <a:ext cx="230" cy="208"/>
            </a:xfrm>
            <a:custGeom>
              <a:avLst/>
              <a:gdLst>
                <a:gd name="T0" fmla="*/ 46 w 698"/>
                <a:gd name="T1" fmla="*/ 770 h 781"/>
                <a:gd name="T2" fmla="*/ 0 w 698"/>
                <a:gd name="T3" fmla="*/ 460 h 781"/>
                <a:gd name="T4" fmla="*/ 8 w 698"/>
                <a:gd name="T5" fmla="*/ 392 h 781"/>
                <a:gd name="T6" fmla="*/ 29 w 698"/>
                <a:gd name="T7" fmla="*/ 323 h 781"/>
                <a:gd name="T8" fmla="*/ 63 w 698"/>
                <a:gd name="T9" fmla="*/ 260 h 781"/>
                <a:gd name="T10" fmla="*/ 112 w 698"/>
                <a:gd name="T11" fmla="*/ 198 h 781"/>
                <a:gd name="T12" fmla="*/ 213 w 698"/>
                <a:gd name="T13" fmla="*/ 139 h 781"/>
                <a:gd name="T14" fmla="*/ 333 w 698"/>
                <a:gd name="T15" fmla="*/ 93 h 781"/>
                <a:gd name="T16" fmla="*/ 441 w 698"/>
                <a:gd name="T17" fmla="*/ 61 h 781"/>
                <a:gd name="T18" fmla="*/ 551 w 698"/>
                <a:gd name="T19" fmla="*/ 32 h 781"/>
                <a:gd name="T20" fmla="*/ 679 w 698"/>
                <a:gd name="T21" fmla="*/ 0 h 781"/>
                <a:gd name="T22" fmla="*/ 698 w 698"/>
                <a:gd name="T23" fmla="*/ 10 h 781"/>
                <a:gd name="T24" fmla="*/ 688 w 698"/>
                <a:gd name="T25" fmla="*/ 29 h 781"/>
                <a:gd name="T26" fmla="*/ 565 w 698"/>
                <a:gd name="T27" fmla="*/ 68 h 781"/>
                <a:gd name="T28" fmla="*/ 462 w 698"/>
                <a:gd name="T29" fmla="*/ 110 h 781"/>
                <a:gd name="T30" fmla="*/ 359 w 698"/>
                <a:gd name="T31" fmla="*/ 156 h 781"/>
                <a:gd name="T32" fmla="*/ 243 w 698"/>
                <a:gd name="T33" fmla="*/ 207 h 781"/>
                <a:gd name="T34" fmla="*/ 165 w 698"/>
                <a:gd name="T35" fmla="*/ 253 h 781"/>
                <a:gd name="T36" fmla="*/ 118 w 698"/>
                <a:gd name="T37" fmla="*/ 310 h 781"/>
                <a:gd name="T38" fmla="*/ 84 w 698"/>
                <a:gd name="T39" fmla="*/ 367 h 781"/>
                <a:gd name="T40" fmla="*/ 49 w 698"/>
                <a:gd name="T41" fmla="*/ 489 h 781"/>
                <a:gd name="T42" fmla="*/ 51 w 698"/>
                <a:gd name="T43" fmla="*/ 618 h 781"/>
                <a:gd name="T44" fmla="*/ 76 w 698"/>
                <a:gd name="T45" fmla="*/ 762 h 781"/>
                <a:gd name="T46" fmla="*/ 65 w 698"/>
                <a:gd name="T47" fmla="*/ 781 h 781"/>
                <a:gd name="T48" fmla="*/ 46 w 698"/>
                <a:gd name="T49" fmla="*/ 770 h 781"/>
                <a:gd name="T50" fmla="*/ 46 w 698"/>
                <a:gd name="T51" fmla="*/ 770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98" h="781">
                  <a:moveTo>
                    <a:pt x="46" y="770"/>
                  </a:moveTo>
                  <a:lnTo>
                    <a:pt x="0" y="460"/>
                  </a:lnTo>
                  <a:lnTo>
                    <a:pt x="8" y="392"/>
                  </a:lnTo>
                  <a:lnTo>
                    <a:pt x="29" y="323"/>
                  </a:lnTo>
                  <a:lnTo>
                    <a:pt x="63" y="260"/>
                  </a:lnTo>
                  <a:lnTo>
                    <a:pt x="112" y="198"/>
                  </a:lnTo>
                  <a:lnTo>
                    <a:pt x="213" y="139"/>
                  </a:lnTo>
                  <a:lnTo>
                    <a:pt x="333" y="93"/>
                  </a:lnTo>
                  <a:lnTo>
                    <a:pt x="441" y="61"/>
                  </a:lnTo>
                  <a:lnTo>
                    <a:pt x="551" y="32"/>
                  </a:lnTo>
                  <a:lnTo>
                    <a:pt x="679" y="0"/>
                  </a:lnTo>
                  <a:lnTo>
                    <a:pt x="698" y="10"/>
                  </a:lnTo>
                  <a:lnTo>
                    <a:pt x="688" y="29"/>
                  </a:lnTo>
                  <a:lnTo>
                    <a:pt x="565" y="68"/>
                  </a:lnTo>
                  <a:lnTo>
                    <a:pt x="462" y="110"/>
                  </a:lnTo>
                  <a:lnTo>
                    <a:pt x="359" y="156"/>
                  </a:lnTo>
                  <a:lnTo>
                    <a:pt x="243" y="207"/>
                  </a:lnTo>
                  <a:lnTo>
                    <a:pt x="165" y="253"/>
                  </a:lnTo>
                  <a:lnTo>
                    <a:pt x="118" y="310"/>
                  </a:lnTo>
                  <a:lnTo>
                    <a:pt x="84" y="367"/>
                  </a:lnTo>
                  <a:lnTo>
                    <a:pt x="49" y="489"/>
                  </a:lnTo>
                  <a:lnTo>
                    <a:pt x="51" y="618"/>
                  </a:lnTo>
                  <a:lnTo>
                    <a:pt x="76" y="762"/>
                  </a:lnTo>
                  <a:lnTo>
                    <a:pt x="65" y="781"/>
                  </a:lnTo>
                  <a:lnTo>
                    <a:pt x="46" y="770"/>
                  </a:lnTo>
                  <a:lnTo>
                    <a:pt x="46" y="7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Freeform 61"/>
            <p:cNvSpPr>
              <a:spLocks noChangeAspect="1"/>
            </p:cNvSpPr>
            <p:nvPr/>
          </p:nvSpPr>
          <p:spPr bwMode="auto">
            <a:xfrm>
              <a:off x="877" y="1649"/>
              <a:ext cx="20" cy="70"/>
            </a:xfrm>
            <a:custGeom>
              <a:avLst/>
              <a:gdLst>
                <a:gd name="T0" fmla="*/ 43 w 62"/>
                <a:gd name="T1" fmla="*/ 86 h 262"/>
                <a:gd name="T2" fmla="*/ 43 w 62"/>
                <a:gd name="T3" fmla="*/ 139 h 262"/>
                <a:gd name="T4" fmla="*/ 62 w 62"/>
                <a:gd name="T5" fmla="*/ 262 h 262"/>
                <a:gd name="T6" fmla="*/ 2 w 62"/>
                <a:gd name="T7" fmla="*/ 262 h 262"/>
                <a:gd name="T8" fmla="*/ 0 w 62"/>
                <a:gd name="T9" fmla="*/ 10 h 262"/>
                <a:gd name="T10" fmla="*/ 40 w 62"/>
                <a:gd name="T11" fmla="*/ 0 h 262"/>
                <a:gd name="T12" fmla="*/ 53 w 62"/>
                <a:gd name="T13" fmla="*/ 25 h 262"/>
                <a:gd name="T14" fmla="*/ 43 w 62"/>
                <a:gd name="T15" fmla="*/ 86 h 262"/>
                <a:gd name="T16" fmla="*/ 43 w 62"/>
                <a:gd name="T17" fmla="*/ 86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262">
                  <a:moveTo>
                    <a:pt x="43" y="86"/>
                  </a:moveTo>
                  <a:lnTo>
                    <a:pt x="43" y="139"/>
                  </a:lnTo>
                  <a:lnTo>
                    <a:pt x="62" y="262"/>
                  </a:lnTo>
                  <a:lnTo>
                    <a:pt x="2" y="262"/>
                  </a:lnTo>
                  <a:lnTo>
                    <a:pt x="0" y="10"/>
                  </a:lnTo>
                  <a:lnTo>
                    <a:pt x="40" y="0"/>
                  </a:lnTo>
                  <a:lnTo>
                    <a:pt x="53" y="25"/>
                  </a:lnTo>
                  <a:lnTo>
                    <a:pt x="43" y="86"/>
                  </a:lnTo>
                  <a:lnTo>
                    <a:pt x="43" y="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83" name="Text Box 63"/>
          <p:cNvSpPr txBox="1">
            <a:spLocks noChangeArrowheads="1"/>
          </p:cNvSpPr>
          <p:nvPr/>
        </p:nvSpPr>
        <p:spPr bwMode="auto">
          <a:xfrm>
            <a:off x="1547813" y="5445125"/>
            <a:ext cx="1673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>
                <a:solidFill>
                  <a:srgbClr val="990000"/>
                </a:solidFill>
                <a:latin typeface="Verdana" pitchFamily="34" charset="0"/>
              </a:rPr>
              <a:t>User </a:t>
            </a:r>
          </a:p>
          <a:p>
            <a:pPr algn="l"/>
            <a:r>
              <a:rPr lang="fi-FI">
                <a:solidFill>
                  <a:srgbClr val="990000"/>
                </a:solidFill>
                <a:latin typeface="Verdana" pitchFamily="34" charset="0"/>
              </a:rPr>
              <a:t>workstation</a:t>
            </a:r>
            <a:endParaRPr lang="en-GB">
              <a:solidFill>
                <a:srgbClr val="990000"/>
              </a:solidFill>
              <a:latin typeface="Verdana" pitchFamily="34" charset="0"/>
            </a:endParaRPr>
          </a:p>
        </p:txBody>
      </p:sp>
      <p:sp>
        <p:nvSpPr>
          <p:cNvPr id="5184" name="Text Box 64"/>
          <p:cNvSpPr txBox="1">
            <a:spLocks noChangeArrowheads="1"/>
          </p:cNvSpPr>
          <p:nvPr/>
        </p:nvSpPr>
        <p:spPr bwMode="auto">
          <a:xfrm>
            <a:off x="611188" y="4076700"/>
            <a:ext cx="19192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Browser:</a:t>
            </a:r>
          </a:p>
          <a:p>
            <a:pPr algn="l"/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Capture event/</a:t>
            </a:r>
          </a:p>
          <a:p>
            <a:pPr algn="l"/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Update page</a:t>
            </a:r>
          </a:p>
        </p:txBody>
      </p:sp>
      <p:sp>
        <p:nvSpPr>
          <p:cNvPr id="5185" name="Text Box 65"/>
          <p:cNvSpPr txBox="1">
            <a:spLocks noChangeArrowheads="1"/>
          </p:cNvSpPr>
          <p:nvPr/>
        </p:nvSpPr>
        <p:spPr bwMode="auto">
          <a:xfrm>
            <a:off x="6084888" y="4508500"/>
            <a:ext cx="1377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>
                <a:solidFill>
                  <a:srgbClr val="000066"/>
                </a:solidFill>
                <a:latin typeface="Verdana" pitchFamily="34" charset="0"/>
              </a:rPr>
              <a:t>Database</a:t>
            </a:r>
          </a:p>
          <a:p>
            <a:pPr algn="l"/>
            <a:r>
              <a:rPr lang="fi-FI">
                <a:solidFill>
                  <a:srgbClr val="000066"/>
                </a:solidFill>
                <a:latin typeface="Verdana" pitchFamily="34" charset="0"/>
              </a:rPr>
              <a:t>server</a:t>
            </a:r>
            <a:endParaRPr lang="en-GB">
              <a:solidFill>
                <a:srgbClr val="000066"/>
              </a:solidFill>
              <a:latin typeface="Verdana" pitchFamily="34" charset="0"/>
            </a:endParaRPr>
          </a:p>
        </p:txBody>
      </p:sp>
      <p:sp>
        <p:nvSpPr>
          <p:cNvPr id="5186" name="Line 66"/>
          <p:cNvSpPr>
            <a:spLocks noChangeShapeType="1"/>
          </p:cNvSpPr>
          <p:nvPr/>
        </p:nvSpPr>
        <p:spPr bwMode="auto">
          <a:xfrm>
            <a:off x="2700338" y="2276475"/>
            <a:ext cx="2808287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7" name="Text Box 67"/>
          <p:cNvSpPr txBox="1">
            <a:spLocks noChangeArrowheads="1"/>
          </p:cNvSpPr>
          <p:nvPr/>
        </p:nvSpPr>
        <p:spPr bwMode="auto">
          <a:xfrm>
            <a:off x="2987675" y="1844675"/>
            <a:ext cx="2262188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1800">
                <a:latin typeface="Verdana" pitchFamily="34" charset="0"/>
              </a:rPr>
              <a:t>XMLHTTPRequest </a:t>
            </a:r>
          </a:p>
          <a:p>
            <a:pPr algn="l"/>
            <a:endParaRPr lang="fi-FI" sz="1800">
              <a:latin typeface="Verdana" pitchFamily="34" charset="0"/>
            </a:endParaRPr>
          </a:p>
          <a:p>
            <a:pPr algn="l"/>
            <a:r>
              <a:rPr lang="fi-FI" sz="1600">
                <a:latin typeface="Verdana" pitchFamily="34" charset="0"/>
              </a:rPr>
              <a:t>(asynchronous)</a:t>
            </a:r>
            <a:endParaRPr lang="en-GB" sz="1600">
              <a:latin typeface="Verdana" pitchFamily="34" charset="0"/>
            </a:endParaRPr>
          </a:p>
        </p:txBody>
      </p:sp>
      <p:sp>
        <p:nvSpPr>
          <p:cNvPr id="5188" name="Rectangle 68"/>
          <p:cNvSpPr>
            <a:spLocks noChangeArrowheads="1"/>
          </p:cNvSpPr>
          <p:nvPr/>
        </p:nvSpPr>
        <p:spPr bwMode="auto">
          <a:xfrm>
            <a:off x="5562600" y="1295400"/>
            <a:ext cx="2393950" cy="2062163"/>
          </a:xfrm>
          <a:prstGeom prst="rect">
            <a:avLst/>
          </a:prstGeom>
          <a:solidFill>
            <a:srgbClr val="FFCCCC">
              <a:alpha val="84000"/>
            </a:srgb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9" name="Text Box 69"/>
          <p:cNvSpPr txBox="1">
            <a:spLocks noChangeArrowheads="1"/>
          </p:cNvSpPr>
          <p:nvPr/>
        </p:nvSpPr>
        <p:spPr bwMode="auto">
          <a:xfrm>
            <a:off x="5638800" y="1371600"/>
            <a:ext cx="24622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Server Application</a:t>
            </a:r>
          </a:p>
          <a:p>
            <a:pPr algn="l"/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(PHP, Java, </a:t>
            </a:r>
          </a:p>
          <a:p>
            <a:pPr algn="l"/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XSLT, ASP):</a:t>
            </a:r>
          </a:p>
          <a:p>
            <a:pPr algn="l">
              <a:buFontTx/>
              <a:buChar char="•"/>
            </a:pPr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Request</a:t>
            </a:r>
          </a:p>
          <a:p>
            <a:pPr algn="l">
              <a:buFontTx/>
              <a:buChar char="•"/>
            </a:pPr>
            <a:r>
              <a:rPr lang="en-GB" sz="1800">
                <a:solidFill>
                  <a:srgbClr val="000066"/>
                </a:solidFill>
                <a:latin typeface="Verdana" pitchFamily="34" charset="0"/>
              </a:rPr>
              <a:t>readyState</a:t>
            </a:r>
          </a:p>
          <a:p>
            <a:pPr algn="l">
              <a:buFontTx/>
              <a:buChar char="•"/>
            </a:pPr>
            <a:r>
              <a:rPr lang="en-GB" sz="1800">
                <a:solidFill>
                  <a:srgbClr val="000066"/>
                </a:solidFill>
                <a:latin typeface="Verdana" pitchFamily="34" charset="0"/>
              </a:rPr>
              <a:t>response</a:t>
            </a:r>
          </a:p>
        </p:txBody>
      </p:sp>
      <p:sp>
        <p:nvSpPr>
          <p:cNvPr id="5190" name="Line 70"/>
          <p:cNvSpPr>
            <a:spLocks noChangeShapeType="1"/>
          </p:cNvSpPr>
          <p:nvPr/>
        </p:nvSpPr>
        <p:spPr bwMode="auto">
          <a:xfrm>
            <a:off x="2771775" y="2997200"/>
            <a:ext cx="273685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4" name="Rectangle 84"/>
          <p:cNvSpPr>
            <a:spLocks noChangeArrowheads="1"/>
          </p:cNvSpPr>
          <p:nvPr/>
        </p:nvSpPr>
        <p:spPr bwMode="auto">
          <a:xfrm>
            <a:off x="5745163" y="5449888"/>
            <a:ext cx="838200" cy="4572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05" name="Text Box 85"/>
          <p:cNvSpPr txBox="1">
            <a:spLocks noChangeArrowheads="1"/>
          </p:cNvSpPr>
          <p:nvPr/>
        </p:nvSpPr>
        <p:spPr bwMode="auto">
          <a:xfrm>
            <a:off x="5765800" y="5449888"/>
            <a:ext cx="698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>
                <a:solidFill>
                  <a:srgbClr val="000066"/>
                </a:solidFill>
                <a:latin typeface="Verdana" pitchFamily="34" charset="0"/>
              </a:rPr>
              <a:t>SQL</a:t>
            </a:r>
          </a:p>
        </p:txBody>
      </p:sp>
      <p:sp>
        <p:nvSpPr>
          <p:cNvPr id="5206" name="Rectangle 86"/>
          <p:cNvSpPr>
            <a:spLocks noChangeArrowheads="1"/>
          </p:cNvSpPr>
          <p:nvPr/>
        </p:nvSpPr>
        <p:spPr bwMode="auto">
          <a:xfrm>
            <a:off x="6659563" y="5373688"/>
            <a:ext cx="990600" cy="457200"/>
          </a:xfrm>
          <a:prstGeom prst="rect">
            <a:avLst/>
          </a:prstGeom>
          <a:noFill/>
          <a:ln w="952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07" name="Text Box 87"/>
          <p:cNvSpPr txBox="1">
            <a:spLocks noChangeArrowheads="1"/>
          </p:cNvSpPr>
          <p:nvPr/>
        </p:nvSpPr>
        <p:spPr bwMode="auto">
          <a:xfrm>
            <a:off x="6659563" y="5373688"/>
            <a:ext cx="714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>
                <a:solidFill>
                  <a:srgbClr val="000066"/>
                </a:solidFill>
                <a:latin typeface="Verdana" pitchFamily="34" charset="0"/>
              </a:rPr>
              <a:t>XML</a:t>
            </a:r>
          </a:p>
        </p:txBody>
      </p:sp>
      <p:sp>
        <p:nvSpPr>
          <p:cNvPr id="5209" name="Line 89"/>
          <p:cNvSpPr>
            <a:spLocks noChangeShapeType="1"/>
          </p:cNvSpPr>
          <p:nvPr/>
        </p:nvSpPr>
        <p:spPr bwMode="auto">
          <a:xfrm flipH="1">
            <a:off x="7235825" y="3357563"/>
            <a:ext cx="144463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0" name="Line 90"/>
          <p:cNvSpPr>
            <a:spLocks noChangeShapeType="1"/>
          </p:cNvSpPr>
          <p:nvPr/>
        </p:nvSpPr>
        <p:spPr bwMode="auto">
          <a:xfrm flipV="1">
            <a:off x="6300788" y="3357563"/>
            <a:ext cx="142875" cy="1008062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3" name="Rectangle 93"/>
          <p:cNvSpPr>
            <a:spLocks noChangeArrowheads="1"/>
          </p:cNvSpPr>
          <p:nvPr/>
        </p:nvSpPr>
        <p:spPr bwMode="auto">
          <a:xfrm>
            <a:off x="323850" y="1341438"/>
            <a:ext cx="2393950" cy="2663825"/>
          </a:xfrm>
          <a:prstGeom prst="rect">
            <a:avLst/>
          </a:prstGeom>
          <a:solidFill>
            <a:srgbClr val="FFCCCC">
              <a:alpha val="84000"/>
            </a:srgbClr>
          </a:solidFill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15" name="Text Box 95"/>
          <p:cNvSpPr txBox="1">
            <a:spLocks noChangeArrowheads="1"/>
          </p:cNvSpPr>
          <p:nvPr/>
        </p:nvSpPr>
        <p:spPr bwMode="auto">
          <a:xfrm>
            <a:off x="323850" y="1484313"/>
            <a:ext cx="22288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Ajax engine:</a:t>
            </a:r>
          </a:p>
          <a:p>
            <a:pPr algn="l">
              <a:buFontTx/>
              <a:buChar char="•"/>
            </a:pPr>
            <a:r>
              <a:rPr lang="fi-FI" sz="1800">
                <a:solidFill>
                  <a:srgbClr val="000066"/>
                </a:solidFill>
                <a:latin typeface="Verdana" pitchFamily="34" charset="0"/>
              </a:rPr>
              <a:t>Create server Request</a:t>
            </a:r>
          </a:p>
          <a:p>
            <a:pPr algn="l">
              <a:buFontTx/>
              <a:buChar char="•"/>
            </a:pPr>
            <a:r>
              <a:rPr lang="en-GB" sz="1800">
                <a:solidFill>
                  <a:srgbClr val="000066"/>
                </a:solidFill>
                <a:latin typeface="Verdana" pitchFamily="34" charset="0"/>
              </a:rPr>
              <a:t>Send</a:t>
            </a:r>
          </a:p>
          <a:p>
            <a:pPr algn="l">
              <a:buFontTx/>
              <a:buChar char="•"/>
            </a:pPr>
            <a:r>
              <a:rPr lang="en-GB" sz="1800">
                <a:solidFill>
                  <a:srgbClr val="000066"/>
                </a:solidFill>
                <a:latin typeface="Verdana" pitchFamily="34" charset="0"/>
              </a:rPr>
              <a:t>Monitor status</a:t>
            </a:r>
          </a:p>
          <a:p>
            <a:pPr algn="l">
              <a:buFontTx/>
              <a:buChar char="•"/>
            </a:pPr>
            <a:r>
              <a:rPr lang="en-GB" sz="1800">
                <a:solidFill>
                  <a:srgbClr val="000066"/>
                </a:solidFill>
                <a:latin typeface="Verdana" pitchFamily="34" charset="0"/>
              </a:rPr>
              <a:t>Get response</a:t>
            </a:r>
          </a:p>
          <a:p>
            <a:pPr algn="l">
              <a:buFontTx/>
              <a:buChar char="•"/>
            </a:pPr>
            <a:r>
              <a:rPr lang="en-GB" sz="1800">
                <a:solidFill>
                  <a:srgbClr val="000066"/>
                </a:solidFill>
                <a:latin typeface="Verdana" pitchFamily="34" charset="0"/>
              </a:rPr>
              <a:t>Process returned data</a:t>
            </a:r>
          </a:p>
        </p:txBody>
      </p:sp>
      <p:sp>
        <p:nvSpPr>
          <p:cNvPr id="5216" name="Line 96"/>
          <p:cNvSpPr>
            <a:spLocks noChangeShapeType="1"/>
          </p:cNvSpPr>
          <p:nvPr/>
        </p:nvSpPr>
        <p:spPr bwMode="auto">
          <a:xfrm>
            <a:off x="2771775" y="2708275"/>
            <a:ext cx="273685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7" name="Text Box 97"/>
          <p:cNvSpPr txBox="1">
            <a:spLocks noChangeArrowheads="1"/>
          </p:cNvSpPr>
          <p:nvPr/>
        </p:nvSpPr>
        <p:spPr bwMode="auto">
          <a:xfrm>
            <a:off x="3059113" y="2997200"/>
            <a:ext cx="1903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fi-FI" sz="1800">
                <a:latin typeface="Verdana" pitchFamily="34" charset="0"/>
              </a:rPr>
              <a:t>Returned data </a:t>
            </a:r>
            <a:endParaRPr lang="en-GB" sz="18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02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a_Esityspohja_en_v021">
  <a:themeElements>
    <a:clrScheme name="Metropolia_strategia 2">
      <a:dk1>
        <a:srgbClr val="000000"/>
      </a:dk1>
      <a:lt1>
        <a:srgbClr val="FFFFFF"/>
      </a:lt1>
      <a:dk2>
        <a:srgbClr val="F08A00"/>
      </a:dk2>
      <a:lt2>
        <a:srgbClr val="808080"/>
      </a:lt2>
      <a:accent1>
        <a:srgbClr val="C9DD03"/>
      </a:accent1>
      <a:accent2>
        <a:srgbClr val="F9E300"/>
      </a:accent2>
      <a:accent3>
        <a:srgbClr val="FFFFFF"/>
      </a:accent3>
      <a:accent4>
        <a:srgbClr val="000000"/>
      </a:accent4>
      <a:accent5>
        <a:srgbClr val="E1EBAA"/>
      </a:accent5>
      <a:accent6>
        <a:srgbClr val="E2CE00"/>
      </a:accent6>
      <a:hlink>
        <a:srgbClr val="F08A00"/>
      </a:hlink>
      <a:folHlink>
        <a:srgbClr val="D52B1E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noProof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tropolia_strateg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tropolia_strategia 2">
        <a:dk1>
          <a:srgbClr val="000000"/>
        </a:dk1>
        <a:lt1>
          <a:srgbClr val="FFFFFF"/>
        </a:lt1>
        <a:dk2>
          <a:srgbClr val="F08A00"/>
        </a:dk2>
        <a:lt2>
          <a:srgbClr val="808080"/>
        </a:lt2>
        <a:accent1>
          <a:srgbClr val="C9DD03"/>
        </a:accent1>
        <a:accent2>
          <a:srgbClr val="F9E300"/>
        </a:accent2>
        <a:accent3>
          <a:srgbClr val="FFFFFF"/>
        </a:accent3>
        <a:accent4>
          <a:srgbClr val="000000"/>
        </a:accent4>
        <a:accent5>
          <a:srgbClr val="E1EBAA"/>
        </a:accent5>
        <a:accent6>
          <a:srgbClr val="E2CE00"/>
        </a:accent6>
        <a:hlink>
          <a:srgbClr val="F08A00"/>
        </a:hlink>
        <a:folHlink>
          <a:srgbClr val="D52B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etropolia_strategia">
  <a:themeElements>
    <a:clrScheme name="">
      <a:dk1>
        <a:srgbClr val="000000"/>
      </a:dk1>
      <a:lt1>
        <a:srgbClr val="FFFFFF"/>
      </a:lt1>
      <a:dk2>
        <a:srgbClr val="D52B00"/>
      </a:dk2>
      <a:lt2>
        <a:srgbClr val="808080"/>
      </a:lt2>
      <a:accent1>
        <a:srgbClr val="C9DD03"/>
      </a:accent1>
      <a:accent2>
        <a:srgbClr val="F9E300"/>
      </a:accent2>
      <a:accent3>
        <a:srgbClr val="FFFFFF"/>
      </a:accent3>
      <a:accent4>
        <a:srgbClr val="000000"/>
      </a:accent4>
      <a:accent5>
        <a:srgbClr val="E1EBAA"/>
      </a:accent5>
      <a:accent6>
        <a:srgbClr val="E2CE00"/>
      </a:accent6>
      <a:hlink>
        <a:srgbClr val="FFA100"/>
      </a:hlink>
      <a:folHlink>
        <a:srgbClr val="D52B1E"/>
      </a:folHlink>
    </a:clrScheme>
    <a:fontScheme name="1_Metropolia_strategia">
      <a:majorFont>
        <a:latin typeface="Tahoma (Headings)"/>
        <a:ea typeface="ＭＳ Ｐゴシック"/>
        <a:cs typeface="ＭＳ Ｐゴシック"/>
      </a:majorFont>
      <a:minorFont>
        <a:latin typeface="Tahom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Metropolia_strateg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etropolia_strategia 2">
        <a:dk1>
          <a:srgbClr val="000000"/>
        </a:dk1>
        <a:lt1>
          <a:srgbClr val="FFFFFF"/>
        </a:lt1>
        <a:dk2>
          <a:srgbClr val="F08A00"/>
        </a:dk2>
        <a:lt2>
          <a:srgbClr val="808080"/>
        </a:lt2>
        <a:accent1>
          <a:srgbClr val="C9DD03"/>
        </a:accent1>
        <a:accent2>
          <a:srgbClr val="F9E300"/>
        </a:accent2>
        <a:accent3>
          <a:srgbClr val="FFFFFF"/>
        </a:accent3>
        <a:accent4>
          <a:srgbClr val="000000"/>
        </a:accent4>
        <a:accent5>
          <a:srgbClr val="E1EBAA"/>
        </a:accent5>
        <a:accent6>
          <a:srgbClr val="E2CE00"/>
        </a:accent6>
        <a:hlink>
          <a:srgbClr val="F08A00"/>
        </a:hlink>
        <a:folHlink>
          <a:srgbClr val="D52B1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Metropolia_Esityspohja_en_v021</Template>
  <TotalTime>1218</TotalTime>
  <Words>464</Words>
  <Application>Microsoft Office PowerPoint</Application>
  <PresentationFormat>On-screen Show (4:3)</PresentationFormat>
  <Paragraphs>217</Paragraphs>
  <Slides>16</Slides>
  <Notes>1</Notes>
  <HiddenSlides>0</HiddenSlides>
  <MMClips>0</MMClips>
  <ScaleCrop>false</ScaleCrop>
  <HeadingPairs>
    <vt:vector size="8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  <vt:variant>
        <vt:lpstr>Custom Shows</vt:lpstr>
      </vt:variant>
      <vt:variant>
        <vt:i4>18</vt:i4>
      </vt:variant>
    </vt:vector>
  </HeadingPairs>
  <TitlesOfParts>
    <vt:vector size="37" baseType="lpstr">
      <vt:lpstr>Metropolia_Esityspohja_en_v021</vt:lpstr>
      <vt:lpstr>1_Metropolia_strategia</vt:lpstr>
      <vt:lpstr>Image</vt:lpstr>
      <vt:lpstr>Client side web programming</vt:lpstr>
      <vt:lpstr>Course contents</vt:lpstr>
      <vt:lpstr>PowerPoint Presentation</vt:lpstr>
      <vt:lpstr>PowerPoint Presentation</vt:lpstr>
      <vt:lpstr>HTML – element markup</vt:lpstr>
      <vt:lpstr>Tables: Symmetrical structure!! </vt:lpstr>
      <vt:lpstr>Scripts and styles on an HTML page</vt:lpstr>
      <vt:lpstr>Page requests on the Web</vt:lpstr>
      <vt:lpstr>Page requests: XMLHTTPRequest</vt:lpstr>
      <vt:lpstr>Javascript and document structure</vt:lpstr>
      <vt:lpstr>Javascript</vt:lpstr>
      <vt:lpstr>HTML document</vt:lpstr>
      <vt:lpstr>Tree of the page</vt:lpstr>
      <vt:lpstr>Document Object Model (DOM)</vt:lpstr>
      <vt:lpstr>Document tree</vt:lpstr>
      <vt:lpstr>Processing of the tree</vt:lpstr>
      <vt:lpstr>bulevardi</vt:lpstr>
      <vt:lpstr>tikkurila</vt:lpstr>
      <vt:lpstr>arabiankatu</vt:lpstr>
      <vt:lpstr>tukholmankatu</vt:lpstr>
      <vt:lpstr>sofianlehdonkatu</vt:lpstr>
      <vt:lpstr>Vanha maantie</vt:lpstr>
      <vt:lpstr>bulevardi 29</vt:lpstr>
      <vt:lpstr>kalevankatu</vt:lpstr>
      <vt:lpstr>agricolankatu</vt:lpstr>
      <vt:lpstr>ruoholahti</vt:lpstr>
      <vt:lpstr>vanha viertotie</vt:lpstr>
      <vt:lpstr>mannerheimintie</vt:lpstr>
      <vt:lpstr>myyrmäki</vt:lpstr>
      <vt:lpstr>onnentie</vt:lpstr>
      <vt:lpstr>teknobulevardi</vt:lpstr>
      <vt:lpstr>hämeentie</vt:lpstr>
      <vt:lpstr>albertinkatu</vt:lpstr>
      <vt:lpstr>era</vt:lpstr>
    </vt:vector>
  </TitlesOfParts>
  <Company>Metropolia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material</dc:title>
  <dc:subject>Client side web programming</dc:subject>
  <dc:creator>Jaana Holvikivi</dc:creator>
  <cp:lastModifiedBy>Jaana</cp:lastModifiedBy>
  <cp:revision>18</cp:revision>
  <dcterms:created xsi:type="dcterms:W3CDTF">2012-08-17T08:00:51Z</dcterms:created>
  <dcterms:modified xsi:type="dcterms:W3CDTF">2014-01-08T08:24:33Z</dcterms:modified>
</cp:coreProperties>
</file>